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notesMasterIdLst>
    <p:notesMasterId r:id="rId24"/>
  </p:notesMasterIdLst>
  <p:handoutMasterIdLst>
    <p:handoutMasterId r:id="rId25"/>
  </p:handoutMasterIdLst>
  <p:sldIdLst>
    <p:sldId id="289" r:id="rId4"/>
    <p:sldId id="302" r:id="rId5"/>
    <p:sldId id="287" r:id="rId6"/>
    <p:sldId id="313" r:id="rId7"/>
    <p:sldId id="304" r:id="rId8"/>
    <p:sldId id="305" r:id="rId9"/>
    <p:sldId id="326" r:id="rId10"/>
    <p:sldId id="327" r:id="rId11"/>
    <p:sldId id="328" r:id="rId12"/>
    <p:sldId id="301" r:id="rId13"/>
    <p:sldId id="306" r:id="rId14"/>
    <p:sldId id="307" r:id="rId15"/>
    <p:sldId id="317" r:id="rId16"/>
    <p:sldId id="318" r:id="rId17"/>
    <p:sldId id="324" r:id="rId18"/>
    <p:sldId id="291" r:id="rId19"/>
    <p:sldId id="322" r:id="rId20"/>
    <p:sldId id="310" r:id="rId21"/>
    <p:sldId id="278" r:id="rId22"/>
    <p:sldId id="300" r:id="rId23"/>
  </p:sldIdLst>
  <p:sldSz cx="9144000" cy="6858000" type="screen4x3"/>
  <p:notesSz cx="68580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5B3D7"/>
    <a:srgbClr val="809EAD"/>
    <a:srgbClr val="FCD5B5"/>
    <a:srgbClr val="DFD1D5"/>
    <a:srgbClr val="D9D3C6"/>
    <a:srgbClr val="FFFBD3"/>
    <a:srgbClr val="D0D9CB"/>
    <a:srgbClr val="B1C0C9"/>
    <a:srgbClr val="C7A315"/>
    <a:srgbClr val="C8896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777" autoAdjust="0"/>
    <p:restoredTop sz="77497" autoAdjust="0"/>
  </p:normalViewPr>
  <p:slideViewPr>
    <p:cSldViewPr>
      <p:cViewPr varScale="1">
        <p:scale>
          <a:sx n="69" d="100"/>
          <a:sy n="69" d="100"/>
        </p:scale>
        <p:origin x="1452" y="78"/>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588"/>
    </p:cViewPr>
  </p:sorterViewPr>
  <p:notesViewPr>
    <p:cSldViewPr>
      <p:cViewPr varScale="1">
        <p:scale>
          <a:sx n="86" d="100"/>
          <a:sy n="86" d="100"/>
        </p:scale>
        <p:origin x="-3894" y="-96"/>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handoutMaster" Target="handoutMasters/handout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notesMaster" Target="notesMasters/notesMaster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theme" Target="theme/theme1.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E24B0B-6088-455C-99A2-433527AD0DE8}" type="doc">
      <dgm:prSet loTypeId="urn:microsoft.com/office/officeart/2005/8/layout/hProcess4" loCatId="process" qsTypeId="urn:microsoft.com/office/officeart/2005/8/quickstyle/simple1" qsCatId="simple" csTypeId="urn:microsoft.com/office/officeart/2005/8/colors/accent0_3" csCatId="mainScheme" phldr="1"/>
      <dgm:spPr/>
      <dgm:t>
        <a:bodyPr/>
        <a:lstStyle/>
        <a:p>
          <a:endParaRPr lang="en-US"/>
        </a:p>
      </dgm:t>
    </dgm:pt>
    <dgm:pt modelId="{FF7CFD48-9FE0-4430-A6F4-CA6C280D7AD5}">
      <dgm:prSet phldrT="[Text]"/>
      <dgm:spPr/>
      <dgm:t>
        <a:bodyPr/>
        <a:lstStyle/>
        <a:p>
          <a:r>
            <a:rPr lang="en-US" dirty="0"/>
            <a:t>Identify Clients</a:t>
          </a:r>
        </a:p>
      </dgm:t>
    </dgm:pt>
    <dgm:pt modelId="{98A3D02C-085B-40CC-B08E-6A5664B3507D}" type="parTrans" cxnId="{CE485B0F-2401-4275-AD9C-55D8A9A17F06}">
      <dgm:prSet/>
      <dgm:spPr/>
      <dgm:t>
        <a:bodyPr/>
        <a:lstStyle/>
        <a:p>
          <a:endParaRPr lang="en-US"/>
        </a:p>
      </dgm:t>
    </dgm:pt>
    <dgm:pt modelId="{959B4224-03BD-4B80-AD62-A39D72337BDD}" type="sibTrans" cxnId="{CE485B0F-2401-4275-AD9C-55D8A9A17F06}">
      <dgm:prSet/>
      <dgm:spPr/>
      <dgm:t>
        <a:bodyPr/>
        <a:lstStyle/>
        <a:p>
          <a:endParaRPr lang="en-US"/>
        </a:p>
      </dgm:t>
    </dgm:pt>
    <dgm:pt modelId="{02B21786-AD8A-43C7-A447-1DB3987636C7}">
      <dgm:prSet phldrT="[Text]" custT="1"/>
      <dgm:spPr/>
      <dgm:t>
        <a:bodyPr/>
        <a:lstStyle/>
        <a:p>
          <a:r>
            <a:rPr lang="en-US" sz="1600" dirty="0"/>
            <a:t>Compile potential clients</a:t>
          </a:r>
        </a:p>
      </dgm:t>
    </dgm:pt>
    <dgm:pt modelId="{1EBBCB45-8460-4B44-BDB9-0839556923F4}" type="parTrans" cxnId="{51026FCC-3CAF-460A-AC1C-9CE5954DA17E}">
      <dgm:prSet/>
      <dgm:spPr/>
      <dgm:t>
        <a:bodyPr/>
        <a:lstStyle/>
        <a:p>
          <a:endParaRPr lang="en-US"/>
        </a:p>
      </dgm:t>
    </dgm:pt>
    <dgm:pt modelId="{D2F81986-3778-476B-B3F2-6CBD192E70F8}" type="sibTrans" cxnId="{51026FCC-3CAF-460A-AC1C-9CE5954DA17E}">
      <dgm:prSet/>
      <dgm:spPr/>
      <dgm:t>
        <a:bodyPr/>
        <a:lstStyle/>
        <a:p>
          <a:endParaRPr lang="en-US"/>
        </a:p>
      </dgm:t>
    </dgm:pt>
    <dgm:pt modelId="{4936B87B-7126-4F18-8FD5-93546C6E8A38}">
      <dgm:prSet phldrT="[Text]"/>
      <dgm:spPr/>
      <dgm:t>
        <a:bodyPr/>
        <a:lstStyle/>
        <a:p>
          <a:r>
            <a:rPr lang="en-US" dirty="0"/>
            <a:t>Submit Cases</a:t>
          </a:r>
        </a:p>
      </dgm:t>
    </dgm:pt>
    <dgm:pt modelId="{97C8CA7C-29D3-447F-B631-9435CFCB5EC5}" type="parTrans" cxnId="{9A26A68C-169B-4C75-B551-2431E8DAA5B1}">
      <dgm:prSet/>
      <dgm:spPr/>
      <dgm:t>
        <a:bodyPr/>
        <a:lstStyle/>
        <a:p>
          <a:endParaRPr lang="en-US"/>
        </a:p>
      </dgm:t>
    </dgm:pt>
    <dgm:pt modelId="{2A65E1C5-2ED0-4748-AD70-C1F91E76FA56}" type="sibTrans" cxnId="{9A26A68C-169B-4C75-B551-2431E8DAA5B1}">
      <dgm:prSet/>
      <dgm:spPr/>
      <dgm:t>
        <a:bodyPr/>
        <a:lstStyle/>
        <a:p>
          <a:endParaRPr lang="en-US"/>
        </a:p>
      </dgm:t>
    </dgm:pt>
    <dgm:pt modelId="{146DA43B-F867-4D5E-AE0E-FB692BE089B2}">
      <dgm:prSet phldrT="[Text]" custT="1"/>
      <dgm:spPr/>
      <dgm:t>
        <a:bodyPr/>
        <a:lstStyle/>
        <a:p>
          <a:r>
            <a:rPr lang="en-US" sz="1600" dirty="0"/>
            <a:t>Write case stories</a:t>
          </a:r>
        </a:p>
      </dgm:t>
    </dgm:pt>
    <dgm:pt modelId="{9A4B9B1A-8BC6-43E6-B2BD-C72AE5E6E3D2}" type="parTrans" cxnId="{04B762EA-C694-4129-B13B-936C439E825B}">
      <dgm:prSet/>
      <dgm:spPr/>
      <dgm:t>
        <a:bodyPr/>
        <a:lstStyle/>
        <a:p>
          <a:endParaRPr lang="en-US"/>
        </a:p>
      </dgm:t>
    </dgm:pt>
    <dgm:pt modelId="{8DAC8B77-A17C-4FCA-923B-8F97E9306C7B}" type="sibTrans" cxnId="{04B762EA-C694-4129-B13B-936C439E825B}">
      <dgm:prSet/>
      <dgm:spPr/>
      <dgm:t>
        <a:bodyPr/>
        <a:lstStyle/>
        <a:p>
          <a:endParaRPr lang="en-US"/>
        </a:p>
      </dgm:t>
    </dgm:pt>
    <dgm:pt modelId="{F1AFAFF4-BE46-400F-9304-DAE6EFEF2686}">
      <dgm:prSet phldrT="[Text]"/>
      <dgm:spPr/>
      <dgm:t>
        <a:bodyPr/>
        <a:lstStyle/>
        <a:p>
          <a:r>
            <a:rPr lang="en-US" dirty="0"/>
            <a:t>Track Case Status</a:t>
          </a:r>
        </a:p>
      </dgm:t>
    </dgm:pt>
    <dgm:pt modelId="{3627D514-5681-4C1B-9AF2-F3FBBDFB3165}" type="parTrans" cxnId="{E5E1E5C1-4747-4089-81BB-0EBFCA4888FA}">
      <dgm:prSet/>
      <dgm:spPr/>
      <dgm:t>
        <a:bodyPr/>
        <a:lstStyle/>
        <a:p>
          <a:endParaRPr lang="en-US"/>
        </a:p>
      </dgm:t>
    </dgm:pt>
    <dgm:pt modelId="{FF300291-9BF8-4907-BC5F-730C35D376E9}" type="sibTrans" cxnId="{E5E1E5C1-4747-4089-81BB-0EBFCA4888FA}">
      <dgm:prSet/>
      <dgm:spPr/>
      <dgm:t>
        <a:bodyPr/>
        <a:lstStyle/>
        <a:p>
          <a:endParaRPr lang="en-US"/>
        </a:p>
      </dgm:t>
    </dgm:pt>
    <dgm:pt modelId="{935E61EB-FF58-4FC5-B258-4E3FFF416BD7}">
      <dgm:prSet phldrT="[Text]" custT="1"/>
      <dgm:spPr/>
      <dgm:t>
        <a:bodyPr/>
        <a:lstStyle/>
        <a:p>
          <a:r>
            <a:rPr lang="en-US" sz="1600" dirty="0"/>
            <a:t>Work with 100 NC volunteers for case actions</a:t>
          </a:r>
        </a:p>
      </dgm:t>
    </dgm:pt>
    <dgm:pt modelId="{A485C2F5-B830-493F-BAB9-2124357BFAF8}" type="parTrans" cxnId="{EBCE5003-4A9B-4400-88A3-066C997E982A}">
      <dgm:prSet/>
      <dgm:spPr/>
      <dgm:t>
        <a:bodyPr/>
        <a:lstStyle/>
        <a:p>
          <a:endParaRPr lang="en-US"/>
        </a:p>
      </dgm:t>
    </dgm:pt>
    <dgm:pt modelId="{8C806B7D-8AA7-4B37-ACFD-0F2BAEC32037}" type="sibTrans" cxnId="{EBCE5003-4A9B-4400-88A3-066C997E982A}">
      <dgm:prSet/>
      <dgm:spPr/>
      <dgm:t>
        <a:bodyPr/>
        <a:lstStyle/>
        <a:p>
          <a:endParaRPr lang="en-US"/>
        </a:p>
      </dgm:t>
    </dgm:pt>
    <dgm:pt modelId="{D7F2A9C5-175A-4ADC-9966-C19F63394D92}">
      <dgm:prSet phldrT="[Text]" custT="1"/>
      <dgm:spPr/>
      <dgm:t>
        <a:bodyPr/>
        <a:lstStyle/>
        <a:p>
          <a:r>
            <a:rPr lang="en-US" sz="1600" dirty="0"/>
            <a:t>Distribute donations to families</a:t>
          </a:r>
        </a:p>
      </dgm:t>
    </dgm:pt>
    <dgm:pt modelId="{615A3998-40BA-42CE-82C4-97EAE72B859A}" type="parTrans" cxnId="{B954E2EC-4F82-453D-B525-B2CF74557DDA}">
      <dgm:prSet/>
      <dgm:spPr/>
      <dgm:t>
        <a:bodyPr/>
        <a:lstStyle/>
        <a:p>
          <a:endParaRPr lang="en-US"/>
        </a:p>
      </dgm:t>
    </dgm:pt>
    <dgm:pt modelId="{E488AD1E-39E8-4E43-95BD-8D54D08198CD}" type="sibTrans" cxnId="{B954E2EC-4F82-453D-B525-B2CF74557DDA}">
      <dgm:prSet/>
      <dgm:spPr/>
      <dgm:t>
        <a:bodyPr/>
        <a:lstStyle/>
        <a:p>
          <a:endParaRPr lang="en-US"/>
        </a:p>
      </dgm:t>
    </dgm:pt>
    <dgm:pt modelId="{6E1087DD-32F5-49BF-9353-C1C69A3991A9}">
      <dgm:prSet phldrT="[Text]"/>
      <dgm:spPr/>
      <dgm:t>
        <a:bodyPr/>
        <a:lstStyle/>
        <a:p>
          <a:r>
            <a:rPr lang="en-US" dirty="0"/>
            <a:t>Distribute Donations</a:t>
          </a:r>
        </a:p>
      </dgm:t>
    </dgm:pt>
    <dgm:pt modelId="{13A791BC-F006-4507-9EBE-7CD963C4A726}" type="parTrans" cxnId="{507FB937-79B9-4CF9-99EA-EF9E061A6AE7}">
      <dgm:prSet/>
      <dgm:spPr/>
      <dgm:t>
        <a:bodyPr/>
        <a:lstStyle/>
        <a:p>
          <a:endParaRPr lang="en-US"/>
        </a:p>
      </dgm:t>
    </dgm:pt>
    <dgm:pt modelId="{F441CA0C-8E6A-4803-92B7-058F6E4121A0}" type="sibTrans" cxnId="{507FB937-79B9-4CF9-99EA-EF9E061A6AE7}">
      <dgm:prSet/>
      <dgm:spPr/>
      <dgm:t>
        <a:bodyPr/>
        <a:lstStyle/>
        <a:p>
          <a:endParaRPr lang="en-US"/>
        </a:p>
      </dgm:t>
    </dgm:pt>
    <dgm:pt modelId="{9C1B8C6D-5C47-4D2B-9AD1-D951348166A9}">
      <dgm:prSet phldrT="[Text]" custT="1"/>
      <dgm:spPr/>
      <dgm:t>
        <a:bodyPr/>
        <a:lstStyle/>
        <a:p>
          <a:r>
            <a:rPr lang="en-US" sz="1600" dirty="0"/>
            <a:t>Monitor case status (adopted, completed, etc.) </a:t>
          </a:r>
        </a:p>
      </dgm:t>
    </dgm:pt>
    <dgm:pt modelId="{FFE4B597-128F-4733-8AFD-E93FBE4730B9}" type="parTrans" cxnId="{55CA821F-EDC4-46D9-9335-DF5EE93FD6F7}">
      <dgm:prSet/>
      <dgm:spPr/>
      <dgm:t>
        <a:bodyPr/>
        <a:lstStyle/>
        <a:p>
          <a:endParaRPr lang="en-US"/>
        </a:p>
      </dgm:t>
    </dgm:pt>
    <dgm:pt modelId="{6A82F967-EA4A-46D6-B960-D86A3CC3033B}" type="sibTrans" cxnId="{55CA821F-EDC4-46D9-9335-DF5EE93FD6F7}">
      <dgm:prSet/>
      <dgm:spPr/>
      <dgm:t>
        <a:bodyPr/>
        <a:lstStyle/>
        <a:p>
          <a:endParaRPr lang="en-US"/>
        </a:p>
      </dgm:t>
    </dgm:pt>
    <dgm:pt modelId="{8D48B13E-6F91-4A00-9717-6893B40DBFB8}">
      <dgm:prSet phldrT="[Text]" custT="1"/>
      <dgm:spPr/>
      <dgm:t>
        <a:bodyPr/>
        <a:lstStyle/>
        <a:p>
          <a:r>
            <a:rPr lang="en-US" sz="1600" dirty="0"/>
            <a:t>Assess level of need</a:t>
          </a:r>
        </a:p>
      </dgm:t>
    </dgm:pt>
    <dgm:pt modelId="{D3EAA985-66AC-47D9-940D-613A1FBFD98D}" type="parTrans" cxnId="{BF11F169-83D8-4D7E-8742-840510620255}">
      <dgm:prSet/>
      <dgm:spPr/>
      <dgm:t>
        <a:bodyPr/>
        <a:lstStyle/>
        <a:p>
          <a:endParaRPr lang="en-US"/>
        </a:p>
      </dgm:t>
    </dgm:pt>
    <dgm:pt modelId="{A4C650B4-A7E4-479B-95CB-7C312702A9B1}" type="sibTrans" cxnId="{BF11F169-83D8-4D7E-8742-840510620255}">
      <dgm:prSet/>
      <dgm:spPr/>
      <dgm:t>
        <a:bodyPr/>
        <a:lstStyle/>
        <a:p>
          <a:endParaRPr lang="en-US"/>
        </a:p>
      </dgm:t>
    </dgm:pt>
    <dgm:pt modelId="{76FAC3B7-5B68-4807-BD64-399AE5885C9B}">
      <dgm:prSet phldrT="[Text]" custT="1"/>
      <dgm:spPr/>
      <dgm:t>
        <a:bodyPr/>
        <a:lstStyle/>
        <a:p>
          <a:r>
            <a:rPr lang="en-US" sz="1600" dirty="0"/>
            <a:t>Enter case info into 100 NC database</a:t>
          </a:r>
        </a:p>
      </dgm:t>
    </dgm:pt>
    <dgm:pt modelId="{79AA4700-ED42-425D-990E-0491BB4B1617}" type="parTrans" cxnId="{5A42E458-06D4-4D85-B9DB-914582231EA2}">
      <dgm:prSet/>
      <dgm:spPr/>
      <dgm:t>
        <a:bodyPr/>
        <a:lstStyle/>
        <a:p>
          <a:endParaRPr lang="en-US"/>
        </a:p>
      </dgm:t>
    </dgm:pt>
    <dgm:pt modelId="{D456DDB5-4232-480D-A9FB-29CEC60EA348}" type="sibTrans" cxnId="{5A42E458-06D4-4D85-B9DB-914582231EA2}">
      <dgm:prSet/>
      <dgm:spPr/>
      <dgm:t>
        <a:bodyPr/>
        <a:lstStyle/>
        <a:p>
          <a:endParaRPr lang="en-US"/>
        </a:p>
      </dgm:t>
    </dgm:pt>
    <dgm:pt modelId="{DC6F9C11-92E1-4031-99A5-D3FCCA5D761F}">
      <dgm:prSet phldrT="[Text]" custT="1"/>
      <dgm:spPr/>
      <dgm:t>
        <a:bodyPr/>
        <a:lstStyle/>
        <a:p>
          <a:r>
            <a:rPr lang="en-US" sz="1600" dirty="0"/>
            <a:t>Manage case profiles</a:t>
          </a:r>
        </a:p>
      </dgm:t>
    </dgm:pt>
    <dgm:pt modelId="{5CCFC230-AB04-44FC-B639-929E8368FC3D}" type="parTrans" cxnId="{03E7091C-83BC-4950-8986-E61A5C401160}">
      <dgm:prSet/>
      <dgm:spPr/>
      <dgm:t>
        <a:bodyPr/>
        <a:lstStyle/>
        <a:p>
          <a:endParaRPr lang="en-US"/>
        </a:p>
      </dgm:t>
    </dgm:pt>
    <dgm:pt modelId="{21E8C545-2301-4E41-B96D-5E7DCB82D510}" type="sibTrans" cxnId="{03E7091C-83BC-4950-8986-E61A5C401160}">
      <dgm:prSet/>
      <dgm:spPr/>
      <dgm:t>
        <a:bodyPr/>
        <a:lstStyle/>
        <a:p>
          <a:endParaRPr lang="en-US"/>
        </a:p>
      </dgm:t>
    </dgm:pt>
    <dgm:pt modelId="{818C1561-44A7-41DE-8AE9-AE2331A515A9}" type="pres">
      <dgm:prSet presAssocID="{59E24B0B-6088-455C-99A2-433527AD0DE8}" presName="Name0" presStyleCnt="0">
        <dgm:presLayoutVars>
          <dgm:dir/>
          <dgm:animLvl val="lvl"/>
          <dgm:resizeHandles val="exact"/>
        </dgm:presLayoutVars>
      </dgm:prSet>
      <dgm:spPr/>
    </dgm:pt>
    <dgm:pt modelId="{1C7D14A5-09A7-44CB-8CBE-B3FF493CE365}" type="pres">
      <dgm:prSet presAssocID="{59E24B0B-6088-455C-99A2-433527AD0DE8}" presName="tSp" presStyleCnt="0"/>
      <dgm:spPr/>
    </dgm:pt>
    <dgm:pt modelId="{D1F2B8EA-EBAF-40F4-8D12-8676247835D7}" type="pres">
      <dgm:prSet presAssocID="{59E24B0B-6088-455C-99A2-433527AD0DE8}" presName="bSp" presStyleCnt="0"/>
      <dgm:spPr/>
    </dgm:pt>
    <dgm:pt modelId="{7BC14A33-B286-4CC4-BFFA-613D546D55EA}" type="pres">
      <dgm:prSet presAssocID="{59E24B0B-6088-455C-99A2-433527AD0DE8}" presName="process" presStyleCnt="0"/>
      <dgm:spPr/>
    </dgm:pt>
    <dgm:pt modelId="{053718CD-42D0-462F-9351-3C9C505D5B6D}" type="pres">
      <dgm:prSet presAssocID="{FF7CFD48-9FE0-4430-A6F4-CA6C280D7AD5}" presName="composite1" presStyleCnt="0"/>
      <dgm:spPr/>
    </dgm:pt>
    <dgm:pt modelId="{C924A934-79D2-4E67-BE72-CD6747AFA1E9}" type="pres">
      <dgm:prSet presAssocID="{FF7CFD48-9FE0-4430-A6F4-CA6C280D7AD5}" presName="dummyNode1" presStyleLbl="node1" presStyleIdx="0" presStyleCnt="4"/>
      <dgm:spPr/>
    </dgm:pt>
    <dgm:pt modelId="{7191453C-907E-4146-91A1-5A68BB69D088}" type="pres">
      <dgm:prSet presAssocID="{FF7CFD48-9FE0-4430-A6F4-CA6C280D7AD5}" presName="childNode1" presStyleLbl="bgAcc1" presStyleIdx="0" presStyleCnt="4" custScaleX="108341" custScaleY="142640">
        <dgm:presLayoutVars>
          <dgm:bulletEnabled val="1"/>
        </dgm:presLayoutVars>
      </dgm:prSet>
      <dgm:spPr/>
    </dgm:pt>
    <dgm:pt modelId="{6EB31312-548F-48E1-899A-F6372CC52C20}" type="pres">
      <dgm:prSet presAssocID="{FF7CFD48-9FE0-4430-A6F4-CA6C280D7AD5}" presName="childNode1tx" presStyleLbl="bgAcc1" presStyleIdx="0" presStyleCnt="4">
        <dgm:presLayoutVars>
          <dgm:bulletEnabled val="1"/>
        </dgm:presLayoutVars>
      </dgm:prSet>
      <dgm:spPr/>
    </dgm:pt>
    <dgm:pt modelId="{7A35E333-4A5E-405A-9AF5-EEC324C5004C}" type="pres">
      <dgm:prSet presAssocID="{FF7CFD48-9FE0-4430-A6F4-CA6C280D7AD5}" presName="parentNode1" presStyleLbl="node1" presStyleIdx="0" presStyleCnt="4" custLinFactNeighborY="30704">
        <dgm:presLayoutVars>
          <dgm:chMax val="1"/>
          <dgm:bulletEnabled val="1"/>
        </dgm:presLayoutVars>
      </dgm:prSet>
      <dgm:spPr/>
    </dgm:pt>
    <dgm:pt modelId="{DB32A6A3-BE29-4313-9E3C-333407A63EFA}" type="pres">
      <dgm:prSet presAssocID="{FF7CFD48-9FE0-4430-A6F4-CA6C280D7AD5}" presName="connSite1" presStyleCnt="0"/>
      <dgm:spPr/>
    </dgm:pt>
    <dgm:pt modelId="{8F819B38-C472-42BA-9468-838741CFD0CB}" type="pres">
      <dgm:prSet presAssocID="{959B4224-03BD-4B80-AD62-A39D72337BDD}" presName="Name9" presStyleLbl="sibTrans2D1" presStyleIdx="0" presStyleCnt="3"/>
      <dgm:spPr/>
    </dgm:pt>
    <dgm:pt modelId="{2D7D5367-347B-426B-9664-9E791CBC7C08}" type="pres">
      <dgm:prSet presAssocID="{4936B87B-7126-4F18-8FD5-93546C6E8A38}" presName="composite2" presStyleCnt="0"/>
      <dgm:spPr/>
    </dgm:pt>
    <dgm:pt modelId="{F34C98E9-7A64-4AB5-A25C-A1C8729BFD18}" type="pres">
      <dgm:prSet presAssocID="{4936B87B-7126-4F18-8FD5-93546C6E8A38}" presName="dummyNode2" presStyleLbl="node1" presStyleIdx="0" presStyleCnt="4"/>
      <dgm:spPr/>
    </dgm:pt>
    <dgm:pt modelId="{CD632A80-A2D1-413B-A5EF-689731C82F50}" type="pres">
      <dgm:prSet presAssocID="{4936B87B-7126-4F18-8FD5-93546C6E8A38}" presName="childNode2" presStyleLbl="bgAcc1" presStyleIdx="1" presStyleCnt="4" custScaleX="118207" custScaleY="136213">
        <dgm:presLayoutVars>
          <dgm:bulletEnabled val="1"/>
        </dgm:presLayoutVars>
      </dgm:prSet>
      <dgm:spPr/>
    </dgm:pt>
    <dgm:pt modelId="{A655D12B-C2F3-4073-A5F8-A6D3C6597F2B}" type="pres">
      <dgm:prSet presAssocID="{4936B87B-7126-4F18-8FD5-93546C6E8A38}" presName="childNode2tx" presStyleLbl="bgAcc1" presStyleIdx="1" presStyleCnt="4">
        <dgm:presLayoutVars>
          <dgm:bulletEnabled val="1"/>
        </dgm:presLayoutVars>
      </dgm:prSet>
      <dgm:spPr/>
    </dgm:pt>
    <dgm:pt modelId="{236201FA-A6C8-4645-ADC0-6F96FF4C89AB}" type="pres">
      <dgm:prSet presAssocID="{4936B87B-7126-4F18-8FD5-93546C6E8A38}" presName="parentNode2" presStyleLbl="node1" presStyleIdx="1" presStyleCnt="4" custLinFactNeighborX="5693" custLinFactNeighborY="-22756">
        <dgm:presLayoutVars>
          <dgm:chMax val="0"/>
          <dgm:bulletEnabled val="1"/>
        </dgm:presLayoutVars>
      </dgm:prSet>
      <dgm:spPr/>
    </dgm:pt>
    <dgm:pt modelId="{B688B959-4108-4D5A-BC25-FF89C35EE7DA}" type="pres">
      <dgm:prSet presAssocID="{4936B87B-7126-4F18-8FD5-93546C6E8A38}" presName="connSite2" presStyleCnt="0"/>
      <dgm:spPr/>
    </dgm:pt>
    <dgm:pt modelId="{EF253AA9-323F-4D76-8D98-8833D5ADC560}" type="pres">
      <dgm:prSet presAssocID="{2A65E1C5-2ED0-4748-AD70-C1F91E76FA56}" presName="Name18" presStyleLbl="sibTrans2D1" presStyleIdx="1" presStyleCnt="3" custAng="0" custLinFactNeighborY="-4539"/>
      <dgm:spPr/>
    </dgm:pt>
    <dgm:pt modelId="{6629091A-7AB0-40BE-A84B-A54224482C7D}" type="pres">
      <dgm:prSet presAssocID="{F1AFAFF4-BE46-400F-9304-DAE6EFEF2686}" presName="composite1" presStyleCnt="0"/>
      <dgm:spPr/>
    </dgm:pt>
    <dgm:pt modelId="{B2C97F0C-67CF-4A3F-A47A-BFCDD25770EF}" type="pres">
      <dgm:prSet presAssocID="{F1AFAFF4-BE46-400F-9304-DAE6EFEF2686}" presName="dummyNode1" presStyleLbl="node1" presStyleIdx="1" presStyleCnt="4"/>
      <dgm:spPr/>
    </dgm:pt>
    <dgm:pt modelId="{A2FD8E98-DBE4-4A82-9DC3-8801155147A3}" type="pres">
      <dgm:prSet presAssocID="{F1AFAFF4-BE46-400F-9304-DAE6EFEF2686}" presName="childNode1" presStyleLbl="bgAcc1" presStyleIdx="2" presStyleCnt="4" custScaleX="120134" custScaleY="145229" custLinFactNeighborX="-1309" custLinFactNeighborY="-3249">
        <dgm:presLayoutVars>
          <dgm:bulletEnabled val="1"/>
        </dgm:presLayoutVars>
      </dgm:prSet>
      <dgm:spPr/>
    </dgm:pt>
    <dgm:pt modelId="{7B4F9C99-8D73-4FE3-A5DB-4374D08550F3}" type="pres">
      <dgm:prSet presAssocID="{F1AFAFF4-BE46-400F-9304-DAE6EFEF2686}" presName="childNode1tx" presStyleLbl="bgAcc1" presStyleIdx="2" presStyleCnt="4">
        <dgm:presLayoutVars>
          <dgm:bulletEnabled val="1"/>
        </dgm:presLayoutVars>
      </dgm:prSet>
      <dgm:spPr/>
    </dgm:pt>
    <dgm:pt modelId="{32CD32A4-8DB7-475F-9516-DF759ACE0BA9}" type="pres">
      <dgm:prSet presAssocID="{F1AFAFF4-BE46-400F-9304-DAE6EFEF2686}" presName="parentNode1" presStyleLbl="node1" presStyleIdx="2" presStyleCnt="4" custLinFactNeighborY="20428">
        <dgm:presLayoutVars>
          <dgm:chMax val="1"/>
          <dgm:bulletEnabled val="1"/>
        </dgm:presLayoutVars>
      </dgm:prSet>
      <dgm:spPr/>
    </dgm:pt>
    <dgm:pt modelId="{24AAF705-2051-425C-9E39-4A0578020BA4}" type="pres">
      <dgm:prSet presAssocID="{F1AFAFF4-BE46-400F-9304-DAE6EFEF2686}" presName="connSite1" presStyleCnt="0"/>
      <dgm:spPr/>
    </dgm:pt>
    <dgm:pt modelId="{B705E304-12F6-4A61-81EA-BC68E748FF47}" type="pres">
      <dgm:prSet presAssocID="{FF300291-9BF8-4907-BC5F-730C35D376E9}" presName="Name9" presStyleLbl="sibTrans2D1" presStyleIdx="2" presStyleCnt="3" custAng="237290" custLinFactNeighborY="5573"/>
      <dgm:spPr/>
    </dgm:pt>
    <dgm:pt modelId="{3F013E6C-2028-45BD-A747-DA8A7B41BE08}" type="pres">
      <dgm:prSet presAssocID="{6E1087DD-32F5-49BF-9353-C1C69A3991A9}" presName="composite2" presStyleCnt="0"/>
      <dgm:spPr/>
    </dgm:pt>
    <dgm:pt modelId="{49BA7A57-4483-4C24-9C65-C705520E8E39}" type="pres">
      <dgm:prSet presAssocID="{6E1087DD-32F5-49BF-9353-C1C69A3991A9}" presName="dummyNode2" presStyleLbl="node1" presStyleIdx="2" presStyleCnt="4"/>
      <dgm:spPr/>
    </dgm:pt>
    <dgm:pt modelId="{101814E1-F227-4382-A4CB-C2F8DB0D4EA3}" type="pres">
      <dgm:prSet presAssocID="{6E1087DD-32F5-49BF-9353-C1C69A3991A9}" presName="childNode2" presStyleLbl="bgAcc1" presStyleIdx="3" presStyleCnt="4" custScaleX="114480" custScaleY="161386" custLinFactNeighborY="-2819">
        <dgm:presLayoutVars>
          <dgm:bulletEnabled val="1"/>
        </dgm:presLayoutVars>
      </dgm:prSet>
      <dgm:spPr/>
    </dgm:pt>
    <dgm:pt modelId="{20E1FA96-8904-4F28-AB76-107DCFD5EAFA}" type="pres">
      <dgm:prSet presAssocID="{6E1087DD-32F5-49BF-9353-C1C69A3991A9}" presName="childNode2tx" presStyleLbl="bgAcc1" presStyleIdx="3" presStyleCnt="4">
        <dgm:presLayoutVars>
          <dgm:bulletEnabled val="1"/>
        </dgm:presLayoutVars>
      </dgm:prSet>
      <dgm:spPr/>
    </dgm:pt>
    <dgm:pt modelId="{339D1D61-C086-42BF-A033-95E00B18615D}" type="pres">
      <dgm:prSet presAssocID="{6E1087DD-32F5-49BF-9353-C1C69A3991A9}" presName="parentNode2" presStyleLbl="node1" presStyleIdx="3" presStyleCnt="4" custLinFactNeighborX="5741" custLinFactNeighborY="-81721">
        <dgm:presLayoutVars>
          <dgm:chMax val="0"/>
          <dgm:bulletEnabled val="1"/>
        </dgm:presLayoutVars>
      </dgm:prSet>
      <dgm:spPr/>
    </dgm:pt>
    <dgm:pt modelId="{B25B4631-541A-4342-82F7-46CC1FFB92C9}" type="pres">
      <dgm:prSet presAssocID="{6E1087DD-32F5-49BF-9353-C1C69A3991A9}" presName="connSite2" presStyleCnt="0"/>
      <dgm:spPr/>
    </dgm:pt>
  </dgm:ptLst>
  <dgm:cxnLst>
    <dgm:cxn modelId="{2C699602-D503-4F74-BCCB-7B4C43FE2592}" type="presOf" srcId="{FF300291-9BF8-4907-BC5F-730C35D376E9}" destId="{B705E304-12F6-4A61-81EA-BC68E748FF47}" srcOrd="0" destOrd="0" presId="urn:microsoft.com/office/officeart/2005/8/layout/hProcess4"/>
    <dgm:cxn modelId="{EBCE5003-4A9B-4400-88A3-066C997E982A}" srcId="{6E1087DD-32F5-49BF-9353-C1C69A3991A9}" destId="{935E61EB-FF58-4FC5-B258-4E3FFF416BD7}" srcOrd="0" destOrd="0" parTransId="{A485C2F5-B830-493F-BAB9-2124357BFAF8}" sibTransId="{8C806B7D-8AA7-4B37-ACFD-0F2BAEC32037}"/>
    <dgm:cxn modelId="{9D410F0C-A1AB-41B0-AD40-C2C00603F975}" type="presOf" srcId="{59E24B0B-6088-455C-99A2-433527AD0DE8}" destId="{818C1561-44A7-41DE-8AE9-AE2331A515A9}" srcOrd="0" destOrd="0" presId="urn:microsoft.com/office/officeart/2005/8/layout/hProcess4"/>
    <dgm:cxn modelId="{CE485B0F-2401-4275-AD9C-55D8A9A17F06}" srcId="{59E24B0B-6088-455C-99A2-433527AD0DE8}" destId="{FF7CFD48-9FE0-4430-A6F4-CA6C280D7AD5}" srcOrd="0" destOrd="0" parTransId="{98A3D02C-085B-40CC-B08E-6A5664B3507D}" sibTransId="{959B4224-03BD-4B80-AD62-A39D72337BDD}"/>
    <dgm:cxn modelId="{77A82E14-6054-434F-B57E-1CEFB24C2A3E}" type="presOf" srcId="{8D48B13E-6F91-4A00-9717-6893B40DBFB8}" destId="{6EB31312-548F-48E1-899A-F6372CC52C20}" srcOrd="1" destOrd="1" presId="urn:microsoft.com/office/officeart/2005/8/layout/hProcess4"/>
    <dgm:cxn modelId="{03E7091C-83BC-4950-8986-E61A5C401160}" srcId="{F1AFAFF4-BE46-400F-9304-DAE6EFEF2686}" destId="{DC6F9C11-92E1-4031-99A5-D3FCCA5D761F}" srcOrd="0" destOrd="0" parTransId="{5CCFC230-AB04-44FC-B639-929E8368FC3D}" sibTransId="{21E8C545-2301-4E41-B96D-5E7DCB82D510}"/>
    <dgm:cxn modelId="{55CA821F-EDC4-46D9-9335-DF5EE93FD6F7}" srcId="{F1AFAFF4-BE46-400F-9304-DAE6EFEF2686}" destId="{9C1B8C6D-5C47-4D2B-9AD1-D951348166A9}" srcOrd="1" destOrd="0" parTransId="{FFE4B597-128F-4733-8AFD-E93FBE4730B9}" sibTransId="{6A82F967-EA4A-46D6-B960-D86A3CC3033B}"/>
    <dgm:cxn modelId="{507FB937-79B9-4CF9-99EA-EF9E061A6AE7}" srcId="{59E24B0B-6088-455C-99A2-433527AD0DE8}" destId="{6E1087DD-32F5-49BF-9353-C1C69A3991A9}" srcOrd="3" destOrd="0" parTransId="{13A791BC-F006-4507-9EBE-7CD963C4A726}" sibTransId="{F441CA0C-8E6A-4803-92B7-058F6E4121A0}"/>
    <dgm:cxn modelId="{B8A58D3D-D7A8-4327-9193-72EBDCEDC234}" type="presOf" srcId="{FF7CFD48-9FE0-4430-A6F4-CA6C280D7AD5}" destId="{7A35E333-4A5E-405A-9AF5-EEC324C5004C}" srcOrd="0" destOrd="0" presId="urn:microsoft.com/office/officeart/2005/8/layout/hProcess4"/>
    <dgm:cxn modelId="{ACAEFB41-0D4C-4088-97A5-F203DC2DF230}" type="presOf" srcId="{935E61EB-FF58-4FC5-B258-4E3FFF416BD7}" destId="{20E1FA96-8904-4F28-AB76-107DCFD5EAFA}" srcOrd="1" destOrd="0" presId="urn:microsoft.com/office/officeart/2005/8/layout/hProcess4"/>
    <dgm:cxn modelId="{4807B464-3687-4DA3-BE7E-39DEB8B86979}" type="presOf" srcId="{2A65E1C5-2ED0-4748-AD70-C1F91E76FA56}" destId="{EF253AA9-323F-4D76-8D98-8833D5ADC560}" srcOrd="0" destOrd="0" presId="urn:microsoft.com/office/officeart/2005/8/layout/hProcess4"/>
    <dgm:cxn modelId="{BF11F169-83D8-4D7E-8742-840510620255}" srcId="{FF7CFD48-9FE0-4430-A6F4-CA6C280D7AD5}" destId="{8D48B13E-6F91-4A00-9717-6893B40DBFB8}" srcOrd="1" destOrd="0" parTransId="{D3EAA985-66AC-47D9-940D-613A1FBFD98D}" sibTransId="{A4C650B4-A7E4-479B-95CB-7C312702A9B1}"/>
    <dgm:cxn modelId="{83821C4D-2249-41EB-AB1D-A18F53207492}" type="presOf" srcId="{9C1B8C6D-5C47-4D2B-9AD1-D951348166A9}" destId="{A2FD8E98-DBE4-4A82-9DC3-8801155147A3}" srcOrd="0" destOrd="1" presId="urn:microsoft.com/office/officeart/2005/8/layout/hProcess4"/>
    <dgm:cxn modelId="{BF98446D-2C48-4A3A-BA38-424BD7DBADEB}" type="presOf" srcId="{76FAC3B7-5B68-4807-BD64-399AE5885C9B}" destId="{CD632A80-A2D1-413B-A5EF-689731C82F50}" srcOrd="0" destOrd="1" presId="urn:microsoft.com/office/officeart/2005/8/layout/hProcess4"/>
    <dgm:cxn modelId="{9968C64E-772E-4EAE-B0F5-1B83A6EE5AE2}" type="presOf" srcId="{DC6F9C11-92E1-4031-99A5-D3FCCA5D761F}" destId="{A2FD8E98-DBE4-4A82-9DC3-8801155147A3}" srcOrd="0" destOrd="0" presId="urn:microsoft.com/office/officeart/2005/8/layout/hProcess4"/>
    <dgm:cxn modelId="{DCA3FC4E-DB0D-4EE1-A97C-554747BF484D}" type="presOf" srcId="{146DA43B-F867-4D5E-AE0E-FB692BE089B2}" destId="{A655D12B-C2F3-4073-A5F8-A6D3C6597F2B}" srcOrd="1" destOrd="0" presId="urn:microsoft.com/office/officeart/2005/8/layout/hProcess4"/>
    <dgm:cxn modelId="{5A42E458-06D4-4D85-B9DB-914582231EA2}" srcId="{4936B87B-7126-4F18-8FD5-93546C6E8A38}" destId="{76FAC3B7-5B68-4807-BD64-399AE5885C9B}" srcOrd="1" destOrd="0" parTransId="{79AA4700-ED42-425D-990E-0491BB4B1617}" sibTransId="{D456DDB5-4232-480D-A9FB-29CEC60EA348}"/>
    <dgm:cxn modelId="{5910B47D-63B9-40C9-BDEE-47EA6CB1C45B}" type="presOf" srcId="{9C1B8C6D-5C47-4D2B-9AD1-D951348166A9}" destId="{7B4F9C99-8D73-4FE3-A5DB-4374D08550F3}" srcOrd="1" destOrd="1" presId="urn:microsoft.com/office/officeart/2005/8/layout/hProcess4"/>
    <dgm:cxn modelId="{D8B25B86-6C7A-4C7A-9467-833FD538DE92}" type="presOf" srcId="{959B4224-03BD-4B80-AD62-A39D72337BDD}" destId="{8F819B38-C472-42BA-9468-838741CFD0CB}" srcOrd="0" destOrd="0" presId="urn:microsoft.com/office/officeart/2005/8/layout/hProcess4"/>
    <dgm:cxn modelId="{0373D188-8EC9-4621-8D81-1A30DDB789C1}" type="presOf" srcId="{02B21786-AD8A-43C7-A447-1DB3987636C7}" destId="{7191453C-907E-4146-91A1-5A68BB69D088}" srcOrd="0" destOrd="0" presId="urn:microsoft.com/office/officeart/2005/8/layout/hProcess4"/>
    <dgm:cxn modelId="{9A26A68C-169B-4C75-B551-2431E8DAA5B1}" srcId="{59E24B0B-6088-455C-99A2-433527AD0DE8}" destId="{4936B87B-7126-4F18-8FD5-93546C6E8A38}" srcOrd="1" destOrd="0" parTransId="{97C8CA7C-29D3-447F-B631-9435CFCB5EC5}" sibTransId="{2A65E1C5-2ED0-4748-AD70-C1F91E76FA56}"/>
    <dgm:cxn modelId="{3F748C8D-5E2C-4E79-A234-5C50E57F2568}" type="presOf" srcId="{935E61EB-FF58-4FC5-B258-4E3FFF416BD7}" destId="{101814E1-F227-4382-A4CB-C2F8DB0D4EA3}" srcOrd="0" destOrd="0" presId="urn:microsoft.com/office/officeart/2005/8/layout/hProcess4"/>
    <dgm:cxn modelId="{BE4B6E90-DF67-4B1D-802A-061712B6ED33}" type="presOf" srcId="{146DA43B-F867-4D5E-AE0E-FB692BE089B2}" destId="{CD632A80-A2D1-413B-A5EF-689731C82F50}" srcOrd="0" destOrd="0" presId="urn:microsoft.com/office/officeart/2005/8/layout/hProcess4"/>
    <dgm:cxn modelId="{64F21CA2-3792-4F04-9318-A6F5C687563C}" type="presOf" srcId="{F1AFAFF4-BE46-400F-9304-DAE6EFEF2686}" destId="{32CD32A4-8DB7-475F-9516-DF759ACE0BA9}" srcOrd="0" destOrd="0" presId="urn:microsoft.com/office/officeart/2005/8/layout/hProcess4"/>
    <dgm:cxn modelId="{0FEAB8A9-56D7-402E-89E7-94C6EAE584F5}" type="presOf" srcId="{D7F2A9C5-175A-4ADC-9966-C19F63394D92}" destId="{101814E1-F227-4382-A4CB-C2F8DB0D4EA3}" srcOrd="0" destOrd="1" presId="urn:microsoft.com/office/officeart/2005/8/layout/hProcess4"/>
    <dgm:cxn modelId="{AD4095AA-D8DA-4F9D-A773-E0F8EF9D15EC}" type="presOf" srcId="{8D48B13E-6F91-4A00-9717-6893B40DBFB8}" destId="{7191453C-907E-4146-91A1-5A68BB69D088}" srcOrd="0" destOrd="1" presId="urn:microsoft.com/office/officeart/2005/8/layout/hProcess4"/>
    <dgm:cxn modelId="{03A447AE-CE69-42FA-86C0-9EF011F08948}" type="presOf" srcId="{02B21786-AD8A-43C7-A447-1DB3987636C7}" destId="{6EB31312-548F-48E1-899A-F6372CC52C20}" srcOrd="1" destOrd="0" presId="urn:microsoft.com/office/officeart/2005/8/layout/hProcess4"/>
    <dgm:cxn modelId="{E5E1E5C1-4747-4089-81BB-0EBFCA4888FA}" srcId="{59E24B0B-6088-455C-99A2-433527AD0DE8}" destId="{F1AFAFF4-BE46-400F-9304-DAE6EFEF2686}" srcOrd="2" destOrd="0" parTransId="{3627D514-5681-4C1B-9AF2-F3FBBDFB3165}" sibTransId="{FF300291-9BF8-4907-BC5F-730C35D376E9}"/>
    <dgm:cxn modelId="{6F63E4C7-ACBE-486B-9AD7-0E44BFBE233D}" type="presOf" srcId="{DC6F9C11-92E1-4031-99A5-D3FCCA5D761F}" destId="{7B4F9C99-8D73-4FE3-A5DB-4374D08550F3}" srcOrd="1" destOrd="0" presId="urn:microsoft.com/office/officeart/2005/8/layout/hProcess4"/>
    <dgm:cxn modelId="{51026FCC-3CAF-460A-AC1C-9CE5954DA17E}" srcId="{FF7CFD48-9FE0-4430-A6F4-CA6C280D7AD5}" destId="{02B21786-AD8A-43C7-A447-1DB3987636C7}" srcOrd="0" destOrd="0" parTransId="{1EBBCB45-8460-4B44-BDB9-0839556923F4}" sibTransId="{D2F81986-3778-476B-B3F2-6CBD192E70F8}"/>
    <dgm:cxn modelId="{E7248FCD-AC00-4353-A587-9129CAF3E588}" type="presOf" srcId="{D7F2A9C5-175A-4ADC-9966-C19F63394D92}" destId="{20E1FA96-8904-4F28-AB76-107DCFD5EAFA}" srcOrd="1" destOrd="1" presId="urn:microsoft.com/office/officeart/2005/8/layout/hProcess4"/>
    <dgm:cxn modelId="{E15DC2D5-7295-4BB2-A14B-DFE991C5B197}" type="presOf" srcId="{4936B87B-7126-4F18-8FD5-93546C6E8A38}" destId="{236201FA-A6C8-4645-ADC0-6F96FF4C89AB}" srcOrd="0" destOrd="0" presId="urn:microsoft.com/office/officeart/2005/8/layout/hProcess4"/>
    <dgm:cxn modelId="{13AC68E2-38F3-4E03-A9AF-A118995FA6E3}" type="presOf" srcId="{6E1087DD-32F5-49BF-9353-C1C69A3991A9}" destId="{339D1D61-C086-42BF-A033-95E00B18615D}" srcOrd="0" destOrd="0" presId="urn:microsoft.com/office/officeart/2005/8/layout/hProcess4"/>
    <dgm:cxn modelId="{04B762EA-C694-4129-B13B-936C439E825B}" srcId="{4936B87B-7126-4F18-8FD5-93546C6E8A38}" destId="{146DA43B-F867-4D5E-AE0E-FB692BE089B2}" srcOrd="0" destOrd="0" parTransId="{9A4B9B1A-8BC6-43E6-B2BD-C72AE5E6E3D2}" sibTransId="{8DAC8B77-A17C-4FCA-923B-8F97E9306C7B}"/>
    <dgm:cxn modelId="{38CF9DEB-27B3-4A7F-8B3D-F8876BEF88A9}" type="presOf" srcId="{76FAC3B7-5B68-4807-BD64-399AE5885C9B}" destId="{A655D12B-C2F3-4073-A5F8-A6D3C6597F2B}" srcOrd="1" destOrd="1" presId="urn:microsoft.com/office/officeart/2005/8/layout/hProcess4"/>
    <dgm:cxn modelId="{B954E2EC-4F82-453D-B525-B2CF74557DDA}" srcId="{6E1087DD-32F5-49BF-9353-C1C69A3991A9}" destId="{D7F2A9C5-175A-4ADC-9966-C19F63394D92}" srcOrd="1" destOrd="0" parTransId="{615A3998-40BA-42CE-82C4-97EAE72B859A}" sibTransId="{E488AD1E-39E8-4E43-95BD-8D54D08198CD}"/>
    <dgm:cxn modelId="{3F252376-18ED-4268-B75F-A4D200FC3715}" type="presParOf" srcId="{818C1561-44A7-41DE-8AE9-AE2331A515A9}" destId="{1C7D14A5-09A7-44CB-8CBE-B3FF493CE365}" srcOrd="0" destOrd="0" presId="urn:microsoft.com/office/officeart/2005/8/layout/hProcess4"/>
    <dgm:cxn modelId="{5F052BDE-37DE-4B44-A77F-E9DA2F995669}" type="presParOf" srcId="{818C1561-44A7-41DE-8AE9-AE2331A515A9}" destId="{D1F2B8EA-EBAF-40F4-8D12-8676247835D7}" srcOrd="1" destOrd="0" presId="urn:microsoft.com/office/officeart/2005/8/layout/hProcess4"/>
    <dgm:cxn modelId="{DC0CCB41-BBBE-4E69-96D7-64695FDFCED6}" type="presParOf" srcId="{818C1561-44A7-41DE-8AE9-AE2331A515A9}" destId="{7BC14A33-B286-4CC4-BFFA-613D546D55EA}" srcOrd="2" destOrd="0" presId="urn:microsoft.com/office/officeart/2005/8/layout/hProcess4"/>
    <dgm:cxn modelId="{8558B930-0EF7-4B0E-BF5C-EDD9F8092905}" type="presParOf" srcId="{7BC14A33-B286-4CC4-BFFA-613D546D55EA}" destId="{053718CD-42D0-462F-9351-3C9C505D5B6D}" srcOrd="0" destOrd="0" presId="urn:microsoft.com/office/officeart/2005/8/layout/hProcess4"/>
    <dgm:cxn modelId="{DF2E66DE-24EA-4965-A5A8-B73D1BCB7CE9}" type="presParOf" srcId="{053718CD-42D0-462F-9351-3C9C505D5B6D}" destId="{C924A934-79D2-4E67-BE72-CD6747AFA1E9}" srcOrd="0" destOrd="0" presId="urn:microsoft.com/office/officeart/2005/8/layout/hProcess4"/>
    <dgm:cxn modelId="{2E3D970C-49D8-4065-8741-00C23958B695}" type="presParOf" srcId="{053718CD-42D0-462F-9351-3C9C505D5B6D}" destId="{7191453C-907E-4146-91A1-5A68BB69D088}" srcOrd="1" destOrd="0" presId="urn:microsoft.com/office/officeart/2005/8/layout/hProcess4"/>
    <dgm:cxn modelId="{73886018-31D5-435A-8CAA-AB7A0F403D7A}" type="presParOf" srcId="{053718CD-42D0-462F-9351-3C9C505D5B6D}" destId="{6EB31312-548F-48E1-899A-F6372CC52C20}" srcOrd="2" destOrd="0" presId="urn:microsoft.com/office/officeart/2005/8/layout/hProcess4"/>
    <dgm:cxn modelId="{F4C9FF7D-0A5B-4BE5-AF5C-FE0DB753B308}" type="presParOf" srcId="{053718CD-42D0-462F-9351-3C9C505D5B6D}" destId="{7A35E333-4A5E-405A-9AF5-EEC324C5004C}" srcOrd="3" destOrd="0" presId="urn:microsoft.com/office/officeart/2005/8/layout/hProcess4"/>
    <dgm:cxn modelId="{7596B33F-E780-4D27-9405-FC0C410075C8}" type="presParOf" srcId="{053718CD-42D0-462F-9351-3C9C505D5B6D}" destId="{DB32A6A3-BE29-4313-9E3C-333407A63EFA}" srcOrd="4" destOrd="0" presId="urn:microsoft.com/office/officeart/2005/8/layout/hProcess4"/>
    <dgm:cxn modelId="{001D97F3-F2DB-46A5-8E50-BF032D324665}" type="presParOf" srcId="{7BC14A33-B286-4CC4-BFFA-613D546D55EA}" destId="{8F819B38-C472-42BA-9468-838741CFD0CB}" srcOrd="1" destOrd="0" presId="urn:microsoft.com/office/officeart/2005/8/layout/hProcess4"/>
    <dgm:cxn modelId="{920FE7A3-77A2-4540-B17C-CAAD2FACE8D8}" type="presParOf" srcId="{7BC14A33-B286-4CC4-BFFA-613D546D55EA}" destId="{2D7D5367-347B-426B-9664-9E791CBC7C08}" srcOrd="2" destOrd="0" presId="urn:microsoft.com/office/officeart/2005/8/layout/hProcess4"/>
    <dgm:cxn modelId="{E293DE64-0102-4D3F-A458-C33DD57B69F6}" type="presParOf" srcId="{2D7D5367-347B-426B-9664-9E791CBC7C08}" destId="{F34C98E9-7A64-4AB5-A25C-A1C8729BFD18}" srcOrd="0" destOrd="0" presId="urn:microsoft.com/office/officeart/2005/8/layout/hProcess4"/>
    <dgm:cxn modelId="{72E7E9B6-9D34-4BE1-A918-52D6F98EB610}" type="presParOf" srcId="{2D7D5367-347B-426B-9664-9E791CBC7C08}" destId="{CD632A80-A2D1-413B-A5EF-689731C82F50}" srcOrd="1" destOrd="0" presId="urn:microsoft.com/office/officeart/2005/8/layout/hProcess4"/>
    <dgm:cxn modelId="{73F0DC7E-8933-40EC-828F-EAF1F07BEB7F}" type="presParOf" srcId="{2D7D5367-347B-426B-9664-9E791CBC7C08}" destId="{A655D12B-C2F3-4073-A5F8-A6D3C6597F2B}" srcOrd="2" destOrd="0" presId="urn:microsoft.com/office/officeart/2005/8/layout/hProcess4"/>
    <dgm:cxn modelId="{20A230D9-90D8-40AC-9F0C-2B58D25DC62B}" type="presParOf" srcId="{2D7D5367-347B-426B-9664-9E791CBC7C08}" destId="{236201FA-A6C8-4645-ADC0-6F96FF4C89AB}" srcOrd="3" destOrd="0" presId="urn:microsoft.com/office/officeart/2005/8/layout/hProcess4"/>
    <dgm:cxn modelId="{6914221F-5B57-4424-8C03-4F10B27B9F2D}" type="presParOf" srcId="{2D7D5367-347B-426B-9664-9E791CBC7C08}" destId="{B688B959-4108-4D5A-BC25-FF89C35EE7DA}" srcOrd="4" destOrd="0" presId="urn:microsoft.com/office/officeart/2005/8/layout/hProcess4"/>
    <dgm:cxn modelId="{0387A76D-4E65-4600-A1B1-D13A3BD427A0}" type="presParOf" srcId="{7BC14A33-B286-4CC4-BFFA-613D546D55EA}" destId="{EF253AA9-323F-4D76-8D98-8833D5ADC560}" srcOrd="3" destOrd="0" presId="urn:microsoft.com/office/officeart/2005/8/layout/hProcess4"/>
    <dgm:cxn modelId="{C73F57EA-DCFA-4825-A6AF-F1AB7470AD28}" type="presParOf" srcId="{7BC14A33-B286-4CC4-BFFA-613D546D55EA}" destId="{6629091A-7AB0-40BE-A84B-A54224482C7D}" srcOrd="4" destOrd="0" presId="urn:microsoft.com/office/officeart/2005/8/layout/hProcess4"/>
    <dgm:cxn modelId="{D8FAA2BA-0B2A-4A70-AF0F-473A2E6B0ED4}" type="presParOf" srcId="{6629091A-7AB0-40BE-A84B-A54224482C7D}" destId="{B2C97F0C-67CF-4A3F-A47A-BFCDD25770EF}" srcOrd="0" destOrd="0" presId="urn:microsoft.com/office/officeart/2005/8/layout/hProcess4"/>
    <dgm:cxn modelId="{99C4609E-6969-4F22-B127-18EA32423E6E}" type="presParOf" srcId="{6629091A-7AB0-40BE-A84B-A54224482C7D}" destId="{A2FD8E98-DBE4-4A82-9DC3-8801155147A3}" srcOrd="1" destOrd="0" presId="urn:microsoft.com/office/officeart/2005/8/layout/hProcess4"/>
    <dgm:cxn modelId="{BBAC851E-AC65-4FEF-81AD-F4BBD531173E}" type="presParOf" srcId="{6629091A-7AB0-40BE-A84B-A54224482C7D}" destId="{7B4F9C99-8D73-4FE3-A5DB-4374D08550F3}" srcOrd="2" destOrd="0" presId="urn:microsoft.com/office/officeart/2005/8/layout/hProcess4"/>
    <dgm:cxn modelId="{86392F58-ADC9-40D4-8C74-B9F487F97D35}" type="presParOf" srcId="{6629091A-7AB0-40BE-A84B-A54224482C7D}" destId="{32CD32A4-8DB7-475F-9516-DF759ACE0BA9}" srcOrd="3" destOrd="0" presId="urn:microsoft.com/office/officeart/2005/8/layout/hProcess4"/>
    <dgm:cxn modelId="{EA3ABB18-F64D-4B13-9822-4C7511F1261A}" type="presParOf" srcId="{6629091A-7AB0-40BE-A84B-A54224482C7D}" destId="{24AAF705-2051-425C-9E39-4A0578020BA4}" srcOrd="4" destOrd="0" presId="urn:microsoft.com/office/officeart/2005/8/layout/hProcess4"/>
    <dgm:cxn modelId="{9E8CA8F6-1F53-4862-98F6-4D0CAF5E2F52}" type="presParOf" srcId="{7BC14A33-B286-4CC4-BFFA-613D546D55EA}" destId="{B705E304-12F6-4A61-81EA-BC68E748FF47}" srcOrd="5" destOrd="0" presId="urn:microsoft.com/office/officeart/2005/8/layout/hProcess4"/>
    <dgm:cxn modelId="{4F799B1A-08EB-49A8-86C4-208E95CE1DE4}" type="presParOf" srcId="{7BC14A33-B286-4CC4-BFFA-613D546D55EA}" destId="{3F013E6C-2028-45BD-A747-DA8A7B41BE08}" srcOrd="6" destOrd="0" presId="urn:microsoft.com/office/officeart/2005/8/layout/hProcess4"/>
    <dgm:cxn modelId="{F0B78894-9242-4542-A9E8-908B98374189}" type="presParOf" srcId="{3F013E6C-2028-45BD-A747-DA8A7B41BE08}" destId="{49BA7A57-4483-4C24-9C65-C705520E8E39}" srcOrd="0" destOrd="0" presId="urn:microsoft.com/office/officeart/2005/8/layout/hProcess4"/>
    <dgm:cxn modelId="{368D2412-258B-4D42-8A2D-FA1D6E631814}" type="presParOf" srcId="{3F013E6C-2028-45BD-A747-DA8A7B41BE08}" destId="{101814E1-F227-4382-A4CB-C2F8DB0D4EA3}" srcOrd="1" destOrd="0" presId="urn:microsoft.com/office/officeart/2005/8/layout/hProcess4"/>
    <dgm:cxn modelId="{7ACF8B45-17EA-48C1-BBFC-8497A11D10DB}" type="presParOf" srcId="{3F013E6C-2028-45BD-A747-DA8A7B41BE08}" destId="{20E1FA96-8904-4F28-AB76-107DCFD5EAFA}" srcOrd="2" destOrd="0" presId="urn:microsoft.com/office/officeart/2005/8/layout/hProcess4"/>
    <dgm:cxn modelId="{F4724B3A-0AA8-442D-AAA0-25A9E5496C9E}" type="presParOf" srcId="{3F013E6C-2028-45BD-A747-DA8A7B41BE08}" destId="{339D1D61-C086-42BF-A033-95E00B18615D}" srcOrd="3" destOrd="0" presId="urn:microsoft.com/office/officeart/2005/8/layout/hProcess4"/>
    <dgm:cxn modelId="{2ABE6E67-8C18-40D8-9A08-0C01DCE823AA}" type="presParOf" srcId="{3F013E6C-2028-45BD-A747-DA8A7B41BE08}" destId="{B25B4631-541A-4342-82F7-46CC1FFB92C9}" srcOrd="4" destOrd="0" presId="urn:microsoft.com/office/officeart/2005/8/layout/h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FBE9AC1-95E5-4E2D-9F93-1AB533787BAF}" type="doc">
      <dgm:prSet loTypeId="urn:microsoft.com/office/officeart/2005/8/layout/lProcess1" loCatId="process" qsTypeId="urn:microsoft.com/office/officeart/2005/8/quickstyle/simple5" qsCatId="simple" csTypeId="urn:microsoft.com/office/officeart/2005/8/colors/accent0_3" csCatId="mainScheme" phldr="1"/>
      <dgm:spPr/>
      <dgm:t>
        <a:bodyPr/>
        <a:lstStyle/>
        <a:p>
          <a:endParaRPr lang="en-US"/>
        </a:p>
      </dgm:t>
    </dgm:pt>
    <dgm:pt modelId="{B9EF03B2-479A-4ED1-87D2-CD2E9E5B27D4}">
      <dgm:prSet phldrT="[Text]" custT="1"/>
      <dgm:spPr/>
      <dgm:t>
        <a:bodyPr/>
        <a:lstStyle/>
        <a:p>
          <a:pPr algn="ctr"/>
          <a:r>
            <a:rPr lang="en-US" sz="2000" b="1"/>
            <a:t>Level 1 Cases</a:t>
          </a:r>
        </a:p>
      </dgm:t>
    </dgm:pt>
    <dgm:pt modelId="{4DEDAAFA-5717-492E-B910-CF6AC98FDA92}" type="parTrans" cxnId="{C198E14C-3C6F-4B1D-ADB4-6D2E46DF6FBC}">
      <dgm:prSet/>
      <dgm:spPr/>
      <dgm:t>
        <a:bodyPr/>
        <a:lstStyle/>
        <a:p>
          <a:pPr algn="ctr"/>
          <a:endParaRPr lang="en-US"/>
        </a:p>
      </dgm:t>
    </dgm:pt>
    <dgm:pt modelId="{1A24F7E9-7C99-401C-837B-ED43937ECDEE}" type="sibTrans" cxnId="{C198E14C-3C6F-4B1D-ADB4-6D2E46DF6FBC}">
      <dgm:prSet/>
      <dgm:spPr/>
      <dgm:t>
        <a:bodyPr/>
        <a:lstStyle/>
        <a:p>
          <a:pPr algn="ctr"/>
          <a:endParaRPr lang="en-US"/>
        </a:p>
      </dgm:t>
    </dgm:pt>
    <dgm:pt modelId="{AE2EF923-2E0B-47AB-9DF6-F623A197D845}">
      <dgm:prSet phldrT="[Text]" custT="1"/>
      <dgm:spPr/>
      <dgm:t>
        <a:bodyPr/>
        <a:lstStyle/>
        <a:p>
          <a:pPr algn="ctr"/>
          <a:r>
            <a:rPr lang="en-US" sz="1800" b="1" dirty="0"/>
            <a:t>3 Documented Unmet Needs</a:t>
          </a:r>
        </a:p>
      </dgm:t>
    </dgm:pt>
    <dgm:pt modelId="{6BDCEEF6-7BF4-46E0-858C-4F74A0B4ABB2}" type="parTrans" cxnId="{96C96ABD-47CF-46F6-89D3-A4EBDB97A9BA}">
      <dgm:prSet/>
      <dgm:spPr/>
      <dgm:t>
        <a:bodyPr/>
        <a:lstStyle/>
        <a:p>
          <a:pPr algn="ctr"/>
          <a:endParaRPr lang="en-US"/>
        </a:p>
      </dgm:t>
    </dgm:pt>
    <dgm:pt modelId="{827853D9-4B76-4038-95A7-66064B65BA13}" type="sibTrans" cxnId="{96C96ABD-47CF-46F6-89D3-A4EBDB97A9BA}">
      <dgm:prSet/>
      <dgm:spPr/>
      <dgm:t>
        <a:bodyPr/>
        <a:lstStyle/>
        <a:p>
          <a:pPr algn="ctr"/>
          <a:endParaRPr lang="en-US"/>
        </a:p>
      </dgm:t>
    </dgm:pt>
    <dgm:pt modelId="{3D0CB424-7FD6-4482-B87B-F82619D2AF0F}">
      <dgm:prSet phldrT="[Text]" custT="1"/>
      <dgm:spPr/>
      <dgm:t>
        <a:bodyPr/>
        <a:lstStyle/>
        <a:p>
          <a:pPr algn="ctr"/>
          <a:r>
            <a:rPr lang="en-US" sz="1600" dirty="0"/>
            <a:t>Eligible for Monetary Donation, Adoption and Post-Dispatch Publication</a:t>
          </a:r>
        </a:p>
        <a:p>
          <a:pPr algn="ctr"/>
          <a:r>
            <a:rPr lang="en-US" sz="1600" b="1" dirty="0">
              <a:solidFill>
                <a:schemeClr val="tx1">
                  <a:lumMod val="75000"/>
                  <a:lumOff val="25000"/>
                </a:schemeClr>
              </a:solidFill>
            </a:rPr>
            <a:t>Compelling case stories for Allocators and Adopters</a:t>
          </a:r>
          <a:endParaRPr lang="en-US" sz="1600" dirty="0"/>
        </a:p>
      </dgm:t>
    </dgm:pt>
    <dgm:pt modelId="{177AFD38-2545-4F19-92DD-E58B5CBADCA7}" type="parTrans" cxnId="{BC5DB8E8-BF66-46C8-AC2C-F6140B0E9358}">
      <dgm:prSet/>
      <dgm:spPr/>
      <dgm:t>
        <a:bodyPr/>
        <a:lstStyle/>
        <a:p>
          <a:pPr algn="ctr"/>
          <a:endParaRPr lang="en-US"/>
        </a:p>
      </dgm:t>
    </dgm:pt>
    <dgm:pt modelId="{D0955781-A5BB-4BB3-9E4C-FCAB4C529A0F}" type="sibTrans" cxnId="{BC5DB8E8-BF66-46C8-AC2C-F6140B0E9358}">
      <dgm:prSet/>
      <dgm:spPr/>
      <dgm:t>
        <a:bodyPr/>
        <a:lstStyle/>
        <a:p>
          <a:pPr algn="ctr"/>
          <a:endParaRPr lang="en-US"/>
        </a:p>
      </dgm:t>
    </dgm:pt>
    <dgm:pt modelId="{7725AC37-F4B9-4247-BE17-CCA2C7FA1A62}">
      <dgm:prSet phldrT="[Text]" custT="1"/>
      <dgm:spPr/>
      <dgm:t>
        <a:bodyPr/>
        <a:lstStyle/>
        <a:p>
          <a:pPr algn="ctr"/>
          <a:r>
            <a:rPr lang="en-US" sz="2000" b="1" dirty="0"/>
            <a:t>Level 2 Cases</a:t>
          </a:r>
        </a:p>
      </dgm:t>
    </dgm:pt>
    <dgm:pt modelId="{ACAAD695-D344-49F3-8ABA-BDB887224AC3}" type="parTrans" cxnId="{688991C3-62B6-41FA-8F24-735CDABA12C5}">
      <dgm:prSet/>
      <dgm:spPr/>
      <dgm:t>
        <a:bodyPr/>
        <a:lstStyle/>
        <a:p>
          <a:pPr algn="ctr"/>
          <a:endParaRPr lang="en-US"/>
        </a:p>
      </dgm:t>
    </dgm:pt>
    <dgm:pt modelId="{70F9FE77-C007-45F7-B87B-A8E0C1066825}" type="sibTrans" cxnId="{688991C3-62B6-41FA-8F24-735CDABA12C5}">
      <dgm:prSet/>
      <dgm:spPr/>
      <dgm:t>
        <a:bodyPr/>
        <a:lstStyle/>
        <a:p>
          <a:pPr algn="ctr"/>
          <a:endParaRPr lang="en-US"/>
        </a:p>
      </dgm:t>
    </dgm:pt>
    <dgm:pt modelId="{A7A51D8F-8DE6-483F-88BF-BE5962EAABD9}">
      <dgm:prSet phldrT="[Text]" custT="1"/>
      <dgm:spPr/>
      <dgm:t>
        <a:bodyPr/>
        <a:lstStyle/>
        <a:p>
          <a:pPr algn="ctr"/>
          <a:r>
            <a:rPr lang="en-US" sz="1800" b="1" dirty="0"/>
            <a:t>2 Documented Unmet Needs</a:t>
          </a:r>
        </a:p>
      </dgm:t>
    </dgm:pt>
    <dgm:pt modelId="{62C08D47-FF02-4905-AE1C-EDAE99C9A441}" type="parTrans" cxnId="{35817A43-1726-4A68-B209-1F7246A095DC}">
      <dgm:prSet/>
      <dgm:spPr/>
      <dgm:t>
        <a:bodyPr/>
        <a:lstStyle/>
        <a:p>
          <a:pPr algn="ctr"/>
          <a:endParaRPr lang="en-US"/>
        </a:p>
      </dgm:t>
    </dgm:pt>
    <dgm:pt modelId="{C7AD6BA3-08DE-41C1-8318-CD09DCC2C317}" type="sibTrans" cxnId="{35817A43-1726-4A68-B209-1F7246A095DC}">
      <dgm:prSet/>
      <dgm:spPr/>
      <dgm:t>
        <a:bodyPr/>
        <a:lstStyle/>
        <a:p>
          <a:pPr algn="ctr"/>
          <a:endParaRPr lang="en-US"/>
        </a:p>
      </dgm:t>
    </dgm:pt>
    <dgm:pt modelId="{C14E67E0-FF6F-41D1-9AEC-8E499B11DF2A}">
      <dgm:prSet phldrT="[Text]" custT="1"/>
      <dgm:spPr/>
      <dgm:t>
        <a:bodyPr/>
        <a:lstStyle/>
        <a:p>
          <a:pPr algn="ctr"/>
          <a:r>
            <a:rPr lang="en-US" sz="1600" dirty="0"/>
            <a:t>Eligible for Monetary Donation; </a:t>
          </a:r>
          <a:r>
            <a:rPr lang="en-US" sz="1600" u="sng" dirty="0"/>
            <a:t>Not</a:t>
          </a:r>
          <a:r>
            <a:rPr lang="en-US" sz="1600" dirty="0"/>
            <a:t> Eligible for Adoption or Post-Dispatch Publication </a:t>
          </a:r>
        </a:p>
        <a:p>
          <a:pPr algn="ctr"/>
          <a:r>
            <a:rPr lang="en-US" sz="1600" b="1" dirty="0">
              <a:solidFill>
                <a:schemeClr val="tx1">
                  <a:lumMod val="75000"/>
                  <a:lumOff val="25000"/>
                </a:schemeClr>
              </a:solidFill>
            </a:rPr>
            <a:t>Compelling case stories for Allocators</a:t>
          </a:r>
          <a:endParaRPr lang="en-US" sz="1600" dirty="0"/>
        </a:p>
      </dgm:t>
    </dgm:pt>
    <dgm:pt modelId="{7CCA3187-7587-4C71-A28C-DD2476050EFF}" type="parTrans" cxnId="{86970008-E36C-463E-A714-D276C5B6198C}">
      <dgm:prSet/>
      <dgm:spPr/>
      <dgm:t>
        <a:bodyPr/>
        <a:lstStyle/>
        <a:p>
          <a:pPr algn="ctr"/>
          <a:endParaRPr lang="en-US"/>
        </a:p>
      </dgm:t>
    </dgm:pt>
    <dgm:pt modelId="{4EE6667C-38A8-4740-B25E-C469B19B2452}" type="sibTrans" cxnId="{86970008-E36C-463E-A714-D276C5B6198C}">
      <dgm:prSet/>
      <dgm:spPr/>
      <dgm:t>
        <a:bodyPr/>
        <a:lstStyle/>
        <a:p>
          <a:pPr algn="ctr"/>
          <a:endParaRPr lang="en-US"/>
        </a:p>
      </dgm:t>
    </dgm:pt>
    <dgm:pt modelId="{75920DCB-C0B8-4E69-BD20-E9E617242B52}" type="pres">
      <dgm:prSet presAssocID="{0FBE9AC1-95E5-4E2D-9F93-1AB533787BAF}" presName="Name0" presStyleCnt="0">
        <dgm:presLayoutVars>
          <dgm:dir/>
          <dgm:animLvl val="lvl"/>
          <dgm:resizeHandles val="exact"/>
        </dgm:presLayoutVars>
      </dgm:prSet>
      <dgm:spPr/>
    </dgm:pt>
    <dgm:pt modelId="{19D76661-475F-4C92-8531-2684592C5A1A}" type="pres">
      <dgm:prSet presAssocID="{B9EF03B2-479A-4ED1-87D2-CD2E9E5B27D4}" presName="vertFlow" presStyleCnt="0"/>
      <dgm:spPr/>
    </dgm:pt>
    <dgm:pt modelId="{53F7BFE0-9226-4008-BFF1-1F672BE92AA8}" type="pres">
      <dgm:prSet presAssocID="{B9EF03B2-479A-4ED1-87D2-CD2E9E5B27D4}" presName="header" presStyleLbl="node1" presStyleIdx="0" presStyleCnt="2" custScaleY="118346" custLinFactNeighborX="416" custLinFactNeighborY="-21248"/>
      <dgm:spPr/>
    </dgm:pt>
    <dgm:pt modelId="{F75C2253-7D57-4436-A1FE-9E2496B54092}" type="pres">
      <dgm:prSet presAssocID="{6BDCEEF6-7BF4-46E0-858C-4F74A0B4ABB2}" presName="parTrans" presStyleLbl="sibTrans2D1" presStyleIdx="0" presStyleCnt="4"/>
      <dgm:spPr/>
    </dgm:pt>
    <dgm:pt modelId="{4225BD0E-000E-4F67-A5A0-17A8EDD74E53}" type="pres">
      <dgm:prSet presAssocID="{AE2EF923-2E0B-47AB-9DF6-F623A197D845}" presName="child" presStyleLbl="alignAccFollowNode1" presStyleIdx="0" presStyleCnt="4" custScaleX="97473">
        <dgm:presLayoutVars>
          <dgm:chMax val="0"/>
          <dgm:bulletEnabled val="1"/>
        </dgm:presLayoutVars>
      </dgm:prSet>
      <dgm:spPr/>
    </dgm:pt>
    <dgm:pt modelId="{FF15B0D7-877C-46C7-A946-E31B0EA0D619}" type="pres">
      <dgm:prSet presAssocID="{827853D9-4B76-4038-95A7-66064B65BA13}" presName="sibTrans" presStyleLbl="sibTrans2D1" presStyleIdx="1" presStyleCnt="4"/>
      <dgm:spPr/>
    </dgm:pt>
    <dgm:pt modelId="{46310D7F-FF41-49BF-9CF2-86AB92C903D2}" type="pres">
      <dgm:prSet presAssocID="{3D0CB424-7FD6-4482-B87B-F82619D2AF0F}" presName="child" presStyleLbl="alignAccFollowNode1" presStyleIdx="1" presStyleCnt="4" custScaleY="170462" custLinFactNeighborX="416" custLinFactNeighborY="31470">
        <dgm:presLayoutVars>
          <dgm:chMax val="0"/>
          <dgm:bulletEnabled val="1"/>
        </dgm:presLayoutVars>
      </dgm:prSet>
      <dgm:spPr/>
    </dgm:pt>
    <dgm:pt modelId="{F9B74B8B-3E17-4F44-B439-9A9B62189DE9}" type="pres">
      <dgm:prSet presAssocID="{B9EF03B2-479A-4ED1-87D2-CD2E9E5B27D4}" presName="hSp" presStyleCnt="0"/>
      <dgm:spPr/>
    </dgm:pt>
    <dgm:pt modelId="{8E04064A-1664-4216-B522-CA53F8D488FC}" type="pres">
      <dgm:prSet presAssocID="{7725AC37-F4B9-4247-BE17-CCA2C7FA1A62}" presName="vertFlow" presStyleCnt="0"/>
      <dgm:spPr/>
    </dgm:pt>
    <dgm:pt modelId="{E71053D0-68EF-4C3F-A882-F220B600C121}" type="pres">
      <dgm:prSet presAssocID="{7725AC37-F4B9-4247-BE17-CCA2C7FA1A62}" presName="header" presStyleLbl="node1" presStyleIdx="1" presStyleCnt="2" custScaleY="124339" custLinFactNeighborX="100" custLinFactNeighborY="-24822"/>
      <dgm:spPr/>
    </dgm:pt>
    <dgm:pt modelId="{944054EA-E5A4-43B5-8EBF-5FC0A9E3738A}" type="pres">
      <dgm:prSet presAssocID="{62C08D47-FF02-4905-AE1C-EDAE99C9A441}" presName="parTrans" presStyleLbl="sibTrans2D1" presStyleIdx="2" presStyleCnt="4"/>
      <dgm:spPr/>
    </dgm:pt>
    <dgm:pt modelId="{5E66D5E8-A387-447D-AFD5-3139F2F80E5E}" type="pres">
      <dgm:prSet presAssocID="{A7A51D8F-8DE6-483F-88BF-BE5962EAABD9}" presName="child" presStyleLbl="alignAccFollowNode1" presStyleIdx="2" presStyleCnt="4" custScaleX="96296" custLinFactNeighborX="588" custLinFactNeighborY="-17518">
        <dgm:presLayoutVars>
          <dgm:chMax val="0"/>
          <dgm:bulletEnabled val="1"/>
        </dgm:presLayoutVars>
      </dgm:prSet>
      <dgm:spPr/>
    </dgm:pt>
    <dgm:pt modelId="{26048A78-2F66-4E0A-A792-E7AD84819DC1}" type="pres">
      <dgm:prSet presAssocID="{C7AD6BA3-08DE-41C1-8318-CD09DCC2C317}" presName="sibTrans" presStyleLbl="sibTrans2D1" presStyleIdx="3" presStyleCnt="4"/>
      <dgm:spPr/>
    </dgm:pt>
    <dgm:pt modelId="{0360572C-DA2B-47E5-B10C-F1C21F69E7AB}" type="pres">
      <dgm:prSet presAssocID="{C14E67E0-FF6F-41D1-9AEC-8E499B11DF2A}" presName="child" presStyleLbl="alignAccFollowNode1" presStyleIdx="3" presStyleCnt="4" custScaleX="95287" custScaleY="164399">
        <dgm:presLayoutVars>
          <dgm:chMax val="0"/>
          <dgm:bulletEnabled val="1"/>
        </dgm:presLayoutVars>
      </dgm:prSet>
      <dgm:spPr/>
    </dgm:pt>
  </dgm:ptLst>
  <dgm:cxnLst>
    <dgm:cxn modelId="{86970008-E36C-463E-A714-D276C5B6198C}" srcId="{7725AC37-F4B9-4247-BE17-CCA2C7FA1A62}" destId="{C14E67E0-FF6F-41D1-9AEC-8E499B11DF2A}" srcOrd="1" destOrd="0" parTransId="{7CCA3187-7587-4C71-A28C-DD2476050EFF}" sibTransId="{4EE6667C-38A8-4740-B25E-C469B19B2452}"/>
    <dgm:cxn modelId="{C5DF2A32-F1F4-4750-80D3-89292F6755ED}" type="presOf" srcId="{0FBE9AC1-95E5-4E2D-9F93-1AB533787BAF}" destId="{75920DCB-C0B8-4E69-BD20-E9E617242B52}" srcOrd="0" destOrd="0" presId="urn:microsoft.com/office/officeart/2005/8/layout/lProcess1"/>
    <dgm:cxn modelId="{35817A43-1726-4A68-B209-1F7246A095DC}" srcId="{7725AC37-F4B9-4247-BE17-CCA2C7FA1A62}" destId="{A7A51D8F-8DE6-483F-88BF-BE5962EAABD9}" srcOrd="0" destOrd="0" parTransId="{62C08D47-FF02-4905-AE1C-EDAE99C9A441}" sibTransId="{C7AD6BA3-08DE-41C1-8318-CD09DCC2C317}"/>
    <dgm:cxn modelId="{F9EE2446-9CDF-493B-92CE-34FB66784AD5}" type="presOf" srcId="{B9EF03B2-479A-4ED1-87D2-CD2E9E5B27D4}" destId="{53F7BFE0-9226-4008-BFF1-1F672BE92AA8}" srcOrd="0" destOrd="0" presId="urn:microsoft.com/office/officeart/2005/8/layout/lProcess1"/>
    <dgm:cxn modelId="{0F0B6247-1DC6-4537-B7F1-B25FEED63D48}" type="presOf" srcId="{62C08D47-FF02-4905-AE1C-EDAE99C9A441}" destId="{944054EA-E5A4-43B5-8EBF-5FC0A9E3738A}" srcOrd="0" destOrd="0" presId="urn:microsoft.com/office/officeart/2005/8/layout/lProcess1"/>
    <dgm:cxn modelId="{C198E14C-3C6F-4B1D-ADB4-6D2E46DF6FBC}" srcId="{0FBE9AC1-95E5-4E2D-9F93-1AB533787BAF}" destId="{B9EF03B2-479A-4ED1-87D2-CD2E9E5B27D4}" srcOrd="0" destOrd="0" parTransId="{4DEDAAFA-5717-492E-B910-CF6AC98FDA92}" sibTransId="{1A24F7E9-7C99-401C-837B-ED43937ECDEE}"/>
    <dgm:cxn modelId="{37F12A88-9C5F-41DA-8237-CA61C053464F}" type="presOf" srcId="{C7AD6BA3-08DE-41C1-8318-CD09DCC2C317}" destId="{26048A78-2F66-4E0A-A792-E7AD84819DC1}" srcOrd="0" destOrd="0" presId="urn:microsoft.com/office/officeart/2005/8/layout/lProcess1"/>
    <dgm:cxn modelId="{DE140D8B-B3C4-4446-9D91-023849C9DAFE}" type="presOf" srcId="{6BDCEEF6-7BF4-46E0-858C-4F74A0B4ABB2}" destId="{F75C2253-7D57-4436-A1FE-9E2496B54092}" srcOrd="0" destOrd="0" presId="urn:microsoft.com/office/officeart/2005/8/layout/lProcess1"/>
    <dgm:cxn modelId="{EA3E83A9-7684-47D2-A6A7-D310D0A873D1}" type="presOf" srcId="{827853D9-4B76-4038-95A7-66064B65BA13}" destId="{FF15B0D7-877C-46C7-A946-E31B0EA0D619}" srcOrd="0" destOrd="0" presId="urn:microsoft.com/office/officeart/2005/8/layout/lProcess1"/>
    <dgm:cxn modelId="{96C96ABD-47CF-46F6-89D3-A4EBDB97A9BA}" srcId="{B9EF03B2-479A-4ED1-87D2-CD2E9E5B27D4}" destId="{AE2EF923-2E0B-47AB-9DF6-F623A197D845}" srcOrd="0" destOrd="0" parTransId="{6BDCEEF6-7BF4-46E0-858C-4F74A0B4ABB2}" sibTransId="{827853D9-4B76-4038-95A7-66064B65BA13}"/>
    <dgm:cxn modelId="{688991C3-62B6-41FA-8F24-735CDABA12C5}" srcId="{0FBE9AC1-95E5-4E2D-9F93-1AB533787BAF}" destId="{7725AC37-F4B9-4247-BE17-CCA2C7FA1A62}" srcOrd="1" destOrd="0" parTransId="{ACAAD695-D344-49F3-8ABA-BDB887224AC3}" sibTransId="{70F9FE77-C007-45F7-B87B-A8E0C1066825}"/>
    <dgm:cxn modelId="{D2CAEFC8-2F8F-4CFF-BE73-2CCF96953594}" type="presOf" srcId="{C14E67E0-FF6F-41D1-9AEC-8E499B11DF2A}" destId="{0360572C-DA2B-47E5-B10C-F1C21F69E7AB}" srcOrd="0" destOrd="0" presId="urn:microsoft.com/office/officeart/2005/8/layout/lProcess1"/>
    <dgm:cxn modelId="{168475D0-3319-43F8-987F-B2F3C9165A53}" type="presOf" srcId="{3D0CB424-7FD6-4482-B87B-F82619D2AF0F}" destId="{46310D7F-FF41-49BF-9CF2-86AB92C903D2}" srcOrd="0" destOrd="0" presId="urn:microsoft.com/office/officeart/2005/8/layout/lProcess1"/>
    <dgm:cxn modelId="{A41688E3-A5B0-4D02-B88C-3E30E47C51F1}" type="presOf" srcId="{AE2EF923-2E0B-47AB-9DF6-F623A197D845}" destId="{4225BD0E-000E-4F67-A5A0-17A8EDD74E53}" srcOrd="0" destOrd="0" presId="urn:microsoft.com/office/officeart/2005/8/layout/lProcess1"/>
    <dgm:cxn modelId="{BC5DB8E8-BF66-46C8-AC2C-F6140B0E9358}" srcId="{B9EF03B2-479A-4ED1-87D2-CD2E9E5B27D4}" destId="{3D0CB424-7FD6-4482-B87B-F82619D2AF0F}" srcOrd="1" destOrd="0" parTransId="{177AFD38-2545-4F19-92DD-E58B5CBADCA7}" sibTransId="{D0955781-A5BB-4BB3-9E4C-FCAB4C529A0F}"/>
    <dgm:cxn modelId="{E7A757EC-8E18-4D67-A477-91A1BCA96036}" type="presOf" srcId="{7725AC37-F4B9-4247-BE17-CCA2C7FA1A62}" destId="{E71053D0-68EF-4C3F-A882-F220B600C121}" srcOrd="0" destOrd="0" presId="urn:microsoft.com/office/officeart/2005/8/layout/lProcess1"/>
    <dgm:cxn modelId="{097A14F2-09FC-4C14-B5BE-1BECDCF73C23}" type="presOf" srcId="{A7A51D8F-8DE6-483F-88BF-BE5962EAABD9}" destId="{5E66D5E8-A387-447D-AFD5-3139F2F80E5E}" srcOrd="0" destOrd="0" presId="urn:microsoft.com/office/officeart/2005/8/layout/lProcess1"/>
    <dgm:cxn modelId="{80C806E7-C493-47E7-82EB-FB5EA4687458}" type="presParOf" srcId="{75920DCB-C0B8-4E69-BD20-E9E617242B52}" destId="{19D76661-475F-4C92-8531-2684592C5A1A}" srcOrd="0" destOrd="0" presId="urn:microsoft.com/office/officeart/2005/8/layout/lProcess1"/>
    <dgm:cxn modelId="{41979408-74F2-4C80-BC1C-731170D5E479}" type="presParOf" srcId="{19D76661-475F-4C92-8531-2684592C5A1A}" destId="{53F7BFE0-9226-4008-BFF1-1F672BE92AA8}" srcOrd="0" destOrd="0" presId="urn:microsoft.com/office/officeart/2005/8/layout/lProcess1"/>
    <dgm:cxn modelId="{B83778E9-9671-4E08-8D6E-0431866A407B}" type="presParOf" srcId="{19D76661-475F-4C92-8531-2684592C5A1A}" destId="{F75C2253-7D57-4436-A1FE-9E2496B54092}" srcOrd="1" destOrd="0" presId="urn:microsoft.com/office/officeart/2005/8/layout/lProcess1"/>
    <dgm:cxn modelId="{4B84AF9B-AE69-4F0C-B668-BE912291CDB5}" type="presParOf" srcId="{19D76661-475F-4C92-8531-2684592C5A1A}" destId="{4225BD0E-000E-4F67-A5A0-17A8EDD74E53}" srcOrd="2" destOrd="0" presId="urn:microsoft.com/office/officeart/2005/8/layout/lProcess1"/>
    <dgm:cxn modelId="{89CC2D37-6687-43C0-A87C-48363E5806CE}" type="presParOf" srcId="{19D76661-475F-4C92-8531-2684592C5A1A}" destId="{FF15B0D7-877C-46C7-A946-E31B0EA0D619}" srcOrd="3" destOrd="0" presId="urn:microsoft.com/office/officeart/2005/8/layout/lProcess1"/>
    <dgm:cxn modelId="{F736965F-FF46-4FCC-A162-71C13A32ED1F}" type="presParOf" srcId="{19D76661-475F-4C92-8531-2684592C5A1A}" destId="{46310D7F-FF41-49BF-9CF2-86AB92C903D2}" srcOrd="4" destOrd="0" presId="urn:microsoft.com/office/officeart/2005/8/layout/lProcess1"/>
    <dgm:cxn modelId="{3B8C87A2-2DE4-403E-B36B-51B0CC4124EA}" type="presParOf" srcId="{75920DCB-C0B8-4E69-BD20-E9E617242B52}" destId="{F9B74B8B-3E17-4F44-B439-9A9B62189DE9}" srcOrd="1" destOrd="0" presId="urn:microsoft.com/office/officeart/2005/8/layout/lProcess1"/>
    <dgm:cxn modelId="{E2595F11-E0CC-4EE4-82C8-0443F675C6CF}" type="presParOf" srcId="{75920DCB-C0B8-4E69-BD20-E9E617242B52}" destId="{8E04064A-1664-4216-B522-CA53F8D488FC}" srcOrd="2" destOrd="0" presId="urn:microsoft.com/office/officeart/2005/8/layout/lProcess1"/>
    <dgm:cxn modelId="{5B5B47C5-F128-4716-8D59-ED34DDE7E7B0}" type="presParOf" srcId="{8E04064A-1664-4216-B522-CA53F8D488FC}" destId="{E71053D0-68EF-4C3F-A882-F220B600C121}" srcOrd="0" destOrd="0" presId="urn:microsoft.com/office/officeart/2005/8/layout/lProcess1"/>
    <dgm:cxn modelId="{804BED63-F1AD-4813-B043-75E579032384}" type="presParOf" srcId="{8E04064A-1664-4216-B522-CA53F8D488FC}" destId="{944054EA-E5A4-43B5-8EBF-5FC0A9E3738A}" srcOrd="1" destOrd="0" presId="urn:microsoft.com/office/officeart/2005/8/layout/lProcess1"/>
    <dgm:cxn modelId="{8355B405-C559-46DE-9029-7E461ECA9466}" type="presParOf" srcId="{8E04064A-1664-4216-B522-CA53F8D488FC}" destId="{5E66D5E8-A387-447D-AFD5-3139F2F80E5E}" srcOrd="2" destOrd="0" presId="urn:microsoft.com/office/officeart/2005/8/layout/lProcess1"/>
    <dgm:cxn modelId="{25E854FA-6239-450D-878B-D2C8E8F0084C}" type="presParOf" srcId="{8E04064A-1664-4216-B522-CA53F8D488FC}" destId="{26048A78-2F66-4E0A-A792-E7AD84819DC1}" srcOrd="3" destOrd="0" presId="urn:microsoft.com/office/officeart/2005/8/layout/lProcess1"/>
    <dgm:cxn modelId="{6F1E78F6-57CD-4043-9EBC-802688840D0F}" type="presParOf" srcId="{8E04064A-1664-4216-B522-CA53F8D488FC}" destId="{0360572C-DA2B-47E5-B10C-F1C21F69E7AB}" srcOrd="4" destOrd="0" presId="urn:microsoft.com/office/officeart/2005/8/layout/l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91453C-907E-4146-91A1-5A68BB69D088}">
      <dsp:nvSpPr>
        <dsp:cNvPr id="0" name=""/>
        <dsp:cNvSpPr/>
      </dsp:nvSpPr>
      <dsp:spPr>
        <a:xfrm>
          <a:off x="5314" y="1321240"/>
          <a:ext cx="1738190" cy="188751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t>Compile potential clients</a:t>
          </a:r>
        </a:p>
        <a:p>
          <a:pPr marL="171450" lvl="1" indent="-171450" algn="l" defTabSz="711200">
            <a:lnSpc>
              <a:spcPct val="90000"/>
            </a:lnSpc>
            <a:spcBef>
              <a:spcPct val="0"/>
            </a:spcBef>
            <a:spcAft>
              <a:spcPct val="15000"/>
            </a:spcAft>
            <a:buChar char="•"/>
          </a:pPr>
          <a:r>
            <a:rPr lang="en-US" sz="1600" kern="1200" dirty="0"/>
            <a:t>Assess level of need</a:t>
          </a:r>
        </a:p>
      </dsp:txBody>
      <dsp:txXfrm>
        <a:off x="48751" y="1364677"/>
        <a:ext cx="1651316" cy="1396170"/>
      </dsp:txXfrm>
    </dsp:sp>
    <dsp:sp modelId="{8F819B38-C472-42BA-9468-838741CFD0CB}">
      <dsp:nvSpPr>
        <dsp:cNvPr id="0" name=""/>
        <dsp:cNvSpPr/>
      </dsp:nvSpPr>
      <dsp:spPr>
        <a:xfrm>
          <a:off x="912527" y="1891460"/>
          <a:ext cx="1923243" cy="1923243"/>
        </a:xfrm>
        <a:prstGeom prst="leftCircularArrow">
          <a:avLst>
            <a:gd name="adj1" fmla="val 2731"/>
            <a:gd name="adj2" fmla="val 332698"/>
            <a:gd name="adj3" fmla="val 1726318"/>
            <a:gd name="adj4" fmla="val 8642598"/>
            <a:gd name="adj5" fmla="val 3186"/>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A35E333-4A5E-405A-9AF5-EEC324C5004C}">
      <dsp:nvSpPr>
        <dsp:cNvPr id="0" name=""/>
        <dsp:cNvSpPr/>
      </dsp:nvSpPr>
      <dsp:spPr>
        <a:xfrm>
          <a:off x="428751" y="2817200"/>
          <a:ext cx="1426106" cy="56711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Identify Clients</a:t>
          </a:r>
        </a:p>
      </dsp:txBody>
      <dsp:txXfrm>
        <a:off x="445361" y="2833810"/>
        <a:ext cx="1392886" cy="533895"/>
      </dsp:txXfrm>
    </dsp:sp>
    <dsp:sp modelId="{CD632A80-A2D1-413B-A5EF-689731C82F50}">
      <dsp:nvSpPr>
        <dsp:cNvPr id="0" name=""/>
        <dsp:cNvSpPr/>
      </dsp:nvSpPr>
      <dsp:spPr>
        <a:xfrm>
          <a:off x="2104926" y="1360037"/>
          <a:ext cx="1896477" cy="1802465"/>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Write case stories</a:t>
          </a:r>
        </a:p>
        <a:p>
          <a:pPr marL="171450" lvl="1" indent="-171450" algn="l" defTabSz="711200">
            <a:lnSpc>
              <a:spcPct val="90000"/>
            </a:lnSpc>
            <a:spcBef>
              <a:spcPct val="0"/>
            </a:spcBef>
            <a:spcAft>
              <a:spcPct val="15000"/>
            </a:spcAft>
            <a:buChar char="•"/>
          </a:pPr>
          <a:r>
            <a:rPr lang="en-US" sz="1600" kern="1200" dirty="0"/>
            <a:t>Enter case info into 100 NC database</a:t>
          </a:r>
        </a:p>
      </dsp:txBody>
      <dsp:txXfrm>
        <a:off x="2146406" y="1787760"/>
        <a:ext cx="1813517" cy="1333262"/>
      </dsp:txXfrm>
    </dsp:sp>
    <dsp:sp modelId="{EF253AA9-323F-4D76-8D98-8833D5ADC560}">
      <dsp:nvSpPr>
        <dsp:cNvPr id="0" name=""/>
        <dsp:cNvSpPr/>
      </dsp:nvSpPr>
      <dsp:spPr>
        <a:xfrm>
          <a:off x="3195793" y="597218"/>
          <a:ext cx="2019772" cy="2019772"/>
        </a:xfrm>
        <a:prstGeom prst="circularArrow">
          <a:avLst>
            <a:gd name="adj1" fmla="val 2600"/>
            <a:gd name="adj2" fmla="val 315837"/>
            <a:gd name="adj3" fmla="val 19681914"/>
            <a:gd name="adj4" fmla="val 12748772"/>
            <a:gd name="adj5" fmla="val 3033"/>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36201FA-A6C8-4645-ADC0-6F96FF4C89AB}">
      <dsp:nvSpPr>
        <dsp:cNvPr id="0" name=""/>
        <dsp:cNvSpPr/>
      </dsp:nvSpPr>
      <dsp:spPr>
        <a:xfrm>
          <a:off x="2688695" y="1187024"/>
          <a:ext cx="1426106" cy="56711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Submit Cases</a:t>
          </a:r>
        </a:p>
      </dsp:txBody>
      <dsp:txXfrm>
        <a:off x="2705305" y="1203634"/>
        <a:ext cx="1392886" cy="533895"/>
      </dsp:txXfrm>
    </dsp:sp>
    <dsp:sp modelId="{A2FD8E98-DBE4-4A82-9DC3-8801155147A3}">
      <dsp:nvSpPr>
        <dsp:cNvPr id="0" name=""/>
        <dsp:cNvSpPr/>
      </dsp:nvSpPr>
      <dsp:spPr>
        <a:xfrm>
          <a:off x="4262680" y="1259102"/>
          <a:ext cx="1927393" cy="192177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t>Manage case profiles</a:t>
          </a:r>
        </a:p>
        <a:p>
          <a:pPr marL="171450" lvl="1" indent="-171450" algn="l" defTabSz="711200">
            <a:lnSpc>
              <a:spcPct val="90000"/>
            </a:lnSpc>
            <a:spcBef>
              <a:spcPct val="0"/>
            </a:spcBef>
            <a:spcAft>
              <a:spcPct val="15000"/>
            </a:spcAft>
            <a:buChar char="•"/>
          </a:pPr>
          <a:r>
            <a:rPr lang="en-US" sz="1600" kern="1200" dirty="0"/>
            <a:t>Monitor case status (adopted, completed, etc.) </a:t>
          </a:r>
        </a:p>
      </dsp:txBody>
      <dsp:txXfrm>
        <a:off x="4306905" y="1303327"/>
        <a:ext cx="1838943" cy="1421513"/>
      </dsp:txXfrm>
    </dsp:sp>
    <dsp:sp modelId="{B705E304-12F6-4A61-81EA-BC68E748FF47}">
      <dsp:nvSpPr>
        <dsp:cNvPr id="0" name=""/>
        <dsp:cNvSpPr/>
      </dsp:nvSpPr>
      <dsp:spPr>
        <a:xfrm rot="237290">
          <a:off x="5296944" y="1977002"/>
          <a:ext cx="1885828" cy="1885828"/>
        </a:xfrm>
        <a:prstGeom prst="leftCircularArrow">
          <a:avLst>
            <a:gd name="adj1" fmla="val 2785"/>
            <a:gd name="adj2" fmla="val 339729"/>
            <a:gd name="adj3" fmla="val 1785998"/>
            <a:gd name="adj4" fmla="val 8695248"/>
            <a:gd name="adj5" fmla="val 3249"/>
          </a:avLst>
        </a:prstGeom>
        <a:solidFill>
          <a:schemeClr val="dk2">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2CD32A4-8DB7-475F-9516-DF759ACE0BA9}">
      <dsp:nvSpPr>
        <dsp:cNvPr id="0" name=""/>
        <dsp:cNvSpPr/>
      </dsp:nvSpPr>
      <dsp:spPr>
        <a:xfrm>
          <a:off x="4801720" y="2756908"/>
          <a:ext cx="1426106" cy="56711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Track Case Status</a:t>
          </a:r>
        </a:p>
      </dsp:txBody>
      <dsp:txXfrm>
        <a:off x="4818330" y="2773518"/>
        <a:ext cx="1392886" cy="533895"/>
      </dsp:txXfrm>
    </dsp:sp>
    <dsp:sp modelId="{101814E1-F227-4382-A4CB-C2F8DB0D4EA3}">
      <dsp:nvSpPr>
        <dsp:cNvPr id="0" name=""/>
        <dsp:cNvSpPr/>
      </dsp:nvSpPr>
      <dsp:spPr>
        <a:xfrm>
          <a:off x="6477895" y="1157892"/>
          <a:ext cx="1836682" cy="2135571"/>
        </a:xfrm>
        <a:prstGeom prst="roundRect">
          <a:avLst>
            <a:gd name="adj" fmla="val 10000"/>
          </a:avLst>
        </a:prstGeom>
        <a:solidFill>
          <a:schemeClr val="lt2">
            <a:alpha val="90000"/>
            <a:hueOff val="0"/>
            <a:satOff val="0"/>
            <a:lumOff val="0"/>
            <a:alphaOff val="0"/>
          </a:schemeClr>
        </a:solidFill>
        <a:ln w="25400" cap="flat" cmpd="sng" algn="ctr">
          <a:solidFill>
            <a:schemeClr val="dk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3825" tIns="123825" rIns="123825" bIns="123825" numCol="1" spcCol="1270" anchor="t" anchorCtr="0">
          <a:noAutofit/>
        </a:bodyPr>
        <a:lstStyle/>
        <a:p>
          <a:pPr marL="171450" lvl="1" indent="-171450" algn="l" defTabSz="711200">
            <a:lnSpc>
              <a:spcPct val="90000"/>
            </a:lnSpc>
            <a:spcBef>
              <a:spcPct val="0"/>
            </a:spcBef>
            <a:spcAft>
              <a:spcPct val="15000"/>
            </a:spcAft>
            <a:buChar char="•"/>
          </a:pPr>
          <a:r>
            <a:rPr lang="en-US" sz="1600" kern="1200" dirty="0"/>
            <a:t>Work with 100 NC volunteers for case actions</a:t>
          </a:r>
        </a:p>
        <a:p>
          <a:pPr marL="171450" lvl="1" indent="-171450" algn="l" defTabSz="711200">
            <a:lnSpc>
              <a:spcPct val="90000"/>
            </a:lnSpc>
            <a:spcBef>
              <a:spcPct val="0"/>
            </a:spcBef>
            <a:spcAft>
              <a:spcPct val="15000"/>
            </a:spcAft>
            <a:buChar char="•"/>
          </a:pPr>
          <a:r>
            <a:rPr lang="en-US" sz="1600" kern="1200" dirty="0"/>
            <a:t>Distribute donations to families</a:t>
          </a:r>
        </a:p>
      </dsp:txBody>
      <dsp:txXfrm>
        <a:off x="6527040" y="1664660"/>
        <a:ext cx="1738392" cy="1579659"/>
      </dsp:txXfrm>
    </dsp:sp>
    <dsp:sp modelId="{339D1D61-C086-42BF-A033-95E00B18615D}">
      <dsp:nvSpPr>
        <dsp:cNvPr id="0" name=""/>
        <dsp:cNvSpPr/>
      </dsp:nvSpPr>
      <dsp:spPr>
        <a:xfrm>
          <a:off x="6955893" y="854336"/>
          <a:ext cx="1426106" cy="567115"/>
        </a:xfrm>
        <a:prstGeom prst="roundRect">
          <a:avLst>
            <a:gd name="adj" fmla="val 10000"/>
          </a:avLst>
        </a:prstGeom>
        <a:solidFill>
          <a:schemeClr val="dk2">
            <a:hueOff val="0"/>
            <a:satOff val="0"/>
            <a:lumOff val="0"/>
            <a:alphaOff val="0"/>
          </a:schemeClr>
        </a:solidFill>
        <a:ln w="25400" cap="flat" cmpd="sng" algn="ctr">
          <a:solidFill>
            <a:schemeClr val="l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2385" tIns="21590" rIns="32385" bIns="21590" numCol="1" spcCol="1270" anchor="ctr" anchorCtr="0">
          <a:noAutofit/>
        </a:bodyPr>
        <a:lstStyle/>
        <a:p>
          <a:pPr marL="0" lvl="0" indent="0" algn="ctr" defTabSz="755650">
            <a:lnSpc>
              <a:spcPct val="90000"/>
            </a:lnSpc>
            <a:spcBef>
              <a:spcPct val="0"/>
            </a:spcBef>
            <a:spcAft>
              <a:spcPct val="35000"/>
            </a:spcAft>
            <a:buNone/>
          </a:pPr>
          <a:r>
            <a:rPr lang="en-US" sz="1700" kern="1200" dirty="0"/>
            <a:t>Distribute Donations</a:t>
          </a:r>
        </a:p>
      </dsp:txBody>
      <dsp:txXfrm>
        <a:off x="6972503" y="870946"/>
        <a:ext cx="1392886" cy="53389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F7BFE0-9226-4008-BFF1-1F672BE92AA8}">
      <dsp:nvSpPr>
        <dsp:cNvPr id="0" name=""/>
        <dsp:cNvSpPr/>
      </dsp:nvSpPr>
      <dsp:spPr>
        <a:xfrm>
          <a:off x="187356" y="0"/>
          <a:ext cx="3649087" cy="1079637"/>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a:t>Level 1 Cases</a:t>
          </a:r>
        </a:p>
      </dsp:txBody>
      <dsp:txXfrm>
        <a:off x="218977" y="31621"/>
        <a:ext cx="3585845" cy="1016395"/>
      </dsp:txXfrm>
    </dsp:sp>
    <dsp:sp modelId="{F75C2253-7D57-4436-A1FE-9E2496B54092}">
      <dsp:nvSpPr>
        <dsp:cNvPr id="0" name=""/>
        <dsp:cNvSpPr/>
      </dsp:nvSpPr>
      <dsp:spPr>
        <a:xfrm rot="5439623">
          <a:off x="1923559" y="1160338"/>
          <a:ext cx="160535" cy="159647"/>
        </a:xfrm>
        <a:prstGeom prst="rightArrow">
          <a:avLst>
            <a:gd name="adj1" fmla="val 667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225BD0E-000E-4F67-A5A0-17A8EDD74E53}">
      <dsp:nvSpPr>
        <dsp:cNvPr id="0" name=""/>
        <dsp:cNvSpPr/>
      </dsp:nvSpPr>
      <dsp:spPr>
        <a:xfrm>
          <a:off x="218282" y="1400687"/>
          <a:ext cx="3556875" cy="912271"/>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3 Documented Unmet Needs</a:t>
          </a:r>
        </a:p>
      </dsp:txBody>
      <dsp:txXfrm>
        <a:off x="245002" y="1427407"/>
        <a:ext cx="3503435" cy="858831"/>
      </dsp:txXfrm>
    </dsp:sp>
    <dsp:sp modelId="{FF15B0D7-877C-46C7-A946-E31B0EA0D619}">
      <dsp:nvSpPr>
        <dsp:cNvPr id="0" name=""/>
        <dsp:cNvSpPr/>
      </dsp:nvSpPr>
      <dsp:spPr>
        <a:xfrm rot="5366435">
          <a:off x="1922032" y="2393661"/>
          <a:ext cx="161418" cy="159647"/>
        </a:xfrm>
        <a:prstGeom prst="rightArrow">
          <a:avLst>
            <a:gd name="adj1" fmla="val 667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46310D7F-FF41-49BF-9CF2-86AB92C903D2}">
      <dsp:nvSpPr>
        <dsp:cNvPr id="0" name=""/>
        <dsp:cNvSpPr/>
      </dsp:nvSpPr>
      <dsp:spPr>
        <a:xfrm>
          <a:off x="187356" y="2634010"/>
          <a:ext cx="3649087" cy="1555076"/>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Eligible for Monetary Donation, Adoption and Post-Dispatch Publication</a:t>
          </a:r>
        </a:p>
        <a:p>
          <a:pPr marL="0" lvl="0" indent="0" algn="ctr" defTabSz="711200">
            <a:lnSpc>
              <a:spcPct val="90000"/>
            </a:lnSpc>
            <a:spcBef>
              <a:spcPct val="0"/>
            </a:spcBef>
            <a:spcAft>
              <a:spcPct val="35000"/>
            </a:spcAft>
            <a:buNone/>
          </a:pPr>
          <a:r>
            <a:rPr lang="en-US" sz="1600" b="1" kern="1200" dirty="0">
              <a:solidFill>
                <a:schemeClr val="tx1">
                  <a:lumMod val="75000"/>
                  <a:lumOff val="25000"/>
                </a:schemeClr>
              </a:solidFill>
            </a:rPr>
            <a:t>Compelling case stories for Allocators and Adopters</a:t>
          </a:r>
          <a:endParaRPr lang="en-US" sz="1600" kern="1200" dirty="0"/>
        </a:p>
      </dsp:txBody>
      <dsp:txXfrm>
        <a:off x="232903" y="2679557"/>
        <a:ext cx="3557993" cy="1463982"/>
      </dsp:txXfrm>
    </dsp:sp>
    <dsp:sp modelId="{E71053D0-68EF-4C3F-A882-F220B600C121}">
      <dsp:nvSpPr>
        <dsp:cNvPr id="0" name=""/>
        <dsp:cNvSpPr/>
      </dsp:nvSpPr>
      <dsp:spPr>
        <a:xfrm>
          <a:off x="4335785" y="0"/>
          <a:ext cx="3649087" cy="1134309"/>
        </a:xfrm>
        <a:prstGeom prst="roundRect">
          <a:avLst>
            <a:gd name="adj" fmla="val 10000"/>
          </a:avLst>
        </a:prstGeom>
        <a:gradFill rotWithShape="0">
          <a:gsLst>
            <a:gs pos="0">
              <a:schemeClr val="dk2">
                <a:hueOff val="0"/>
                <a:satOff val="0"/>
                <a:lumOff val="0"/>
                <a:alphaOff val="0"/>
                <a:shade val="51000"/>
                <a:satMod val="130000"/>
              </a:schemeClr>
            </a:gs>
            <a:gs pos="80000">
              <a:schemeClr val="dk2">
                <a:hueOff val="0"/>
                <a:satOff val="0"/>
                <a:lumOff val="0"/>
                <a:alphaOff val="0"/>
                <a:shade val="93000"/>
                <a:satMod val="130000"/>
              </a:schemeClr>
            </a:gs>
            <a:gs pos="100000">
              <a:schemeClr val="dk2">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b="1" kern="1200" dirty="0"/>
            <a:t>Level 2 Cases</a:t>
          </a:r>
        </a:p>
      </dsp:txBody>
      <dsp:txXfrm>
        <a:off x="4369008" y="33223"/>
        <a:ext cx="3582641" cy="1067863"/>
      </dsp:txXfrm>
    </dsp:sp>
    <dsp:sp modelId="{944054EA-E5A4-43B5-8EBF-5FC0A9E3738A}">
      <dsp:nvSpPr>
        <dsp:cNvPr id="0" name=""/>
        <dsp:cNvSpPr/>
      </dsp:nvSpPr>
      <dsp:spPr>
        <a:xfrm rot="5352489">
          <a:off x="6103714" y="1187044"/>
          <a:ext cx="132570" cy="159647"/>
        </a:xfrm>
        <a:prstGeom prst="rightArrow">
          <a:avLst>
            <a:gd name="adj1" fmla="val 667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5E66D5E8-A387-447D-AFD5-3139F2F80E5E}">
      <dsp:nvSpPr>
        <dsp:cNvPr id="0" name=""/>
        <dsp:cNvSpPr/>
      </dsp:nvSpPr>
      <dsp:spPr>
        <a:xfrm>
          <a:off x="4421173" y="1399426"/>
          <a:ext cx="3513925" cy="912271"/>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2860" tIns="22860" rIns="22860" bIns="22860" numCol="1" spcCol="1270" anchor="ctr" anchorCtr="0">
          <a:noAutofit/>
        </a:bodyPr>
        <a:lstStyle/>
        <a:p>
          <a:pPr marL="0" lvl="0" indent="0" algn="ctr" defTabSz="800100">
            <a:lnSpc>
              <a:spcPct val="90000"/>
            </a:lnSpc>
            <a:spcBef>
              <a:spcPct val="0"/>
            </a:spcBef>
            <a:spcAft>
              <a:spcPct val="35000"/>
            </a:spcAft>
            <a:buNone/>
          </a:pPr>
          <a:r>
            <a:rPr lang="en-US" sz="1800" b="1" kern="1200" dirty="0"/>
            <a:t>2 Documented Unmet Needs</a:t>
          </a:r>
        </a:p>
      </dsp:txBody>
      <dsp:txXfrm>
        <a:off x="4447893" y="1426146"/>
        <a:ext cx="3460485" cy="858831"/>
      </dsp:txXfrm>
    </dsp:sp>
    <dsp:sp modelId="{26048A78-2F66-4E0A-A792-E7AD84819DC1}">
      <dsp:nvSpPr>
        <dsp:cNvPr id="0" name=""/>
        <dsp:cNvSpPr/>
      </dsp:nvSpPr>
      <dsp:spPr>
        <a:xfrm rot="5446645">
          <a:off x="6061593" y="2419488"/>
          <a:ext cx="215616" cy="159647"/>
        </a:xfrm>
        <a:prstGeom prst="rightArrow">
          <a:avLst>
            <a:gd name="adj1" fmla="val 66700"/>
            <a:gd name="adj2" fmla="val 50000"/>
          </a:avLst>
        </a:prstGeom>
        <a:gradFill rotWithShape="0">
          <a:gsLst>
            <a:gs pos="0">
              <a:schemeClr val="dk2">
                <a:tint val="60000"/>
                <a:hueOff val="0"/>
                <a:satOff val="0"/>
                <a:lumOff val="0"/>
                <a:alphaOff val="0"/>
                <a:shade val="51000"/>
                <a:satMod val="130000"/>
              </a:schemeClr>
            </a:gs>
            <a:gs pos="80000">
              <a:schemeClr val="dk2">
                <a:tint val="60000"/>
                <a:hueOff val="0"/>
                <a:satOff val="0"/>
                <a:lumOff val="0"/>
                <a:alphaOff val="0"/>
                <a:shade val="93000"/>
                <a:satMod val="130000"/>
              </a:schemeClr>
            </a:gs>
            <a:gs pos="100000">
              <a:schemeClr val="dk2">
                <a:tint val="60000"/>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0">
          <a:scrgbClr r="0" g="0" b="0"/>
        </a:lnRef>
        <a:fillRef idx="3">
          <a:scrgbClr r="0" g="0" b="0"/>
        </a:fillRef>
        <a:effectRef idx="3">
          <a:scrgbClr r="0" g="0" b="0"/>
        </a:effectRef>
        <a:fontRef idx="minor">
          <a:schemeClr val="lt1"/>
        </a:fontRef>
      </dsp:style>
    </dsp:sp>
    <dsp:sp modelId="{0360572C-DA2B-47E5-B10C-F1C21F69E7AB}">
      <dsp:nvSpPr>
        <dsp:cNvPr id="0" name=""/>
        <dsp:cNvSpPr/>
      </dsp:nvSpPr>
      <dsp:spPr>
        <a:xfrm>
          <a:off x="4418126" y="2686927"/>
          <a:ext cx="3477106" cy="1499765"/>
        </a:xfrm>
        <a:prstGeom prst="roundRect">
          <a:avLst>
            <a:gd name="adj" fmla="val 10000"/>
          </a:avLst>
        </a:prstGeom>
        <a:solidFill>
          <a:schemeClr val="dk2">
            <a:alpha val="90000"/>
            <a:tint val="40000"/>
            <a:hueOff val="0"/>
            <a:satOff val="0"/>
            <a:lumOff val="0"/>
            <a:alphaOff val="0"/>
          </a:schemeClr>
        </a:solidFill>
        <a:ln w="9525" cap="flat" cmpd="sng" algn="ctr">
          <a:solidFill>
            <a:schemeClr val="dk2">
              <a:alpha val="90000"/>
              <a:tint val="40000"/>
              <a:hueOff val="0"/>
              <a:satOff val="0"/>
              <a:lumOff val="0"/>
              <a:alphaOff val="0"/>
            </a:schemeClr>
          </a:solidFill>
          <a:prstDash val="solid"/>
        </a:ln>
        <a:effectLst>
          <a:outerShdw blurRad="40000" dist="23000" dir="5400000" rotWithShape="0">
            <a:srgbClr val="000000">
              <a:alpha val="35000"/>
            </a:srgbClr>
          </a:outerShdw>
        </a:effectLst>
      </dsp:spPr>
      <dsp:style>
        <a:lnRef idx="1">
          <a:scrgbClr r="0" g="0" b="0"/>
        </a:lnRef>
        <a:fillRef idx="1">
          <a:scrgbClr r="0" g="0" b="0"/>
        </a:fillRef>
        <a:effectRef idx="2">
          <a:scrgbClr r="0" g="0" b="0"/>
        </a:effectRef>
        <a:fontRef idx="minor"/>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t>Eligible for Monetary Donation; </a:t>
          </a:r>
          <a:r>
            <a:rPr lang="en-US" sz="1600" u="sng" kern="1200" dirty="0"/>
            <a:t>Not</a:t>
          </a:r>
          <a:r>
            <a:rPr lang="en-US" sz="1600" kern="1200" dirty="0"/>
            <a:t> Eligible for Adoption or Post-Dispatch Publication </a:t>
          </a:r>
        </a:p>
        <a:p>
          <a:pPr marL="0" lvl="0" indent="0" algn="ctr" defTabSz="711200">
            <a:lnSpc>
              <a:spcPct val="90000"/>
            </a:lnSpc>
            <a:spcBef>
              <a:spcPct val="0"/>
            </a:spcBef>
            <a:spcAft>
              <a:spcPct val="35000"/>
            </a:spcAft>
            <a:buNone/>
          </a:pPr>
          <a:r>
            <a:rPr lang="en-US" sz="1600" b="1" kern="1200" dirty="0">
              <a:solidFill>
                <a:schemeClr val="tx1">
                  <a:lumMod val="75000"/>
                  <a:lumOff val="25000"/>
                </a:schemeClr>
              </a:solidFill>
            </a:rPr>
            <a:t>Compelling case stories for Allocators</a:t>
          </a:r>
          <a:endParaRPr lang="en-US" sz="1600" kern="1200" dirty="0"/>
        </a:p>
      </dsp:txBody>
      <dsp:txXfrm>
        <a:off x="4462053" y="2730854"/>
        <a:ext cx="3389252" cy="1411911"/>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layout2.xml><?xml version="1.0" encoding="utf-8"?>
<dgm:layoutDef xmlns:dgm="http://schemas.openxmlformats.org/drawingml/2006/diagram" xmlns:a="http://schemas.openxmlformats.org/drawingml/2006/main" uniqueId="urn:microsoft.com/office/officeart/2005/8/layout/lProcess1">
  <dgm:title val=""/>
  <dgm:desc val=""/>
  <dgm:catLst>
    <dgm:cat type="process" pri="1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0" destId="2" srcOrd="0" destOrd="0"/>
        <dgm:cxn modelId="6" srcId="1" destId="3" srcOrd="1" destOrd="0"/>
        <dgm:cxn modelId="23" srcId="2" destId="21" srcOrd="0" destOrd="0"/>
        <dgm:cxn modelId="24" srcId="2" destId="22" srcOrd="1" destOrd="0"/>
        <dgm:cxn modelId="33" srcId="1" destId="31" srcOrd="0" destOrd="0"/>
      </dgm:cxnLst>
      <dgm:bg/>
      <dgm:whole/>
    </dgm:dataModel>
  </dgm:sampData>
  <dgm:styleData>
    <dgm:dataModel>
      <dgm:ptLst>
        <dgm:pt modelId="0" type="doc"/>
        <dgm:pt modelId="1"/>
        <dgm:pt modelId="11"/>
        <dgm:pt modelId="2"/>
        <dgm:pt modelId="22"/>
      </dgm:ptLst>
      <dgm:cxnLst>
        <dgm:cxn modelId="3" srcId="0" destId="1" srcOrd="0" destOrd="0"/>
        <dgm:cxn modelId="4" srcId="0" destId="2" srcOrd="0" destOrd="0"/>
        <dgm:cxn modelId="5" srcId="1" destId="11" srcOrd="0" destOrd="0"/>
        <dgm:cxn modelId="6" srcId="2" destId="2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L"/>
          <dgm:param type="vertAlign" val="mid"/>
          <dgm:param type="nodeHorzAlign" val="l"/>
          <dgm:param type="nodeVertAlign" val="t"/>
          <dgm:param type="fallback" val="2D"/>
        </dgm:alg>
      </dgm:if>
      <dgm:else name="Name3">
        <dgm:alg type="lin">
          <dgm:param type="linDir" val="fromR"/>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h" for="des" forName="header" refType="h"/>
      <dgm:constr type="w" for="des" forName="header" refType="h" refFor="des" refForName="header" op="equ" fact="4"/>
      <dgm:constr type="h" for="des" forName="child" refType="h" refFor="des" refForName="header" op="equ"/>
      <dgm:constr type="w" for="des" forName="child" refType="w" refFor="des" refForName="header" op="equ"/>
      <dgm:constr type="w" for="ch" forName="hSp" refType="w" refFor="des" refForName="header" op="equ" fact="0.14"/>
      <dgm:constr type="h" for="des" forName="parTrans" refType="h" refFor="des" refForName="header" op="equ" fact="0.35"/>
      <dgm:constr type="h" for="des" forName="sibTrans" refType="h" refFor="des" refForName="parTrans" op="equ"/>
      <dgm:constr type="primFontSz" for="des" forName="child" op="equ" val="65"/>
      <dgm:constr type="primFontSz" for="des" forName="header" op="equ" val="65"/>
    </dgm:constrLst>
    <dgm:ruleLst/>
    <dgm:forEach name="Name4" axis="ch" ptType="node">
      <dgm:layoutNode name="vertFlow">
        <dgm:choose name="Name5">
          <dgm:if name="Name6" func="var" arg="dir" op="equ" val="norm">
            <dgm:alg type="lin">
              <dgm:param type="linDir" val="fromT"/>
              <dgm:param type="nodeHorzAlign" val="ctr"/>
              <dgm:param type="nodeVertAlign" val="t"/>
              <dgm:param type="fallback" val="2D"/>
            </dgm:alg>
          </dgm:if>
          <dgm:else name="Name7">
            <dgm:alg type="lin">
              <dgm:param type="linDir" val="fromT"/>
              <dgm:param type="nodeHorzAlign" val="ctr"/>
              <dgm:param type="nodeVertAlign" val="t"/>
              <dgm:param type="fallback" val="2D"/>
            </dgm:alg>
          </dgm:else>
        </dgm:choose>
        <dgm:shape xmlns:r="http://schemas.openxmlformats.org/officeDocument/2006/relationships" r:blip="">
          <dgm:adjLst/>
        </dgm:shape>
        <dgm:presOf/>
        <dgm:constrLst/>
        <dgm:ruleLst/>
        <dgm:layoutNode name="header" styleLbl="node1">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8" axis="ch" ptType="parTrans" cnt="1">
          <dgm:layoutNode name="par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connDist" fact="0.25"/>
              <dgm:constr type="endPad" refType="connDist" fact="0.25"/>
            </dgm:constrLst>
            <dgm:ruleLst/>
          </dgm:layoutNode>
        </dgm:forEach>
        <dgm:forEach name="Name9" axis="ch" ptType="node">
          <dgm:layoutNode name="child" styleLbl="alignAccFollowNode1">
            <dgm:varLst>
              <dgm:chMax val="0"/>
              <dgm:bulletEnabled val="1"/>
            </dgm:varLst>
            <dgm:alg type="tx"/>
            <dgm:shape xmlns:r="http://schemas.openxmlformats.org/officeDocument/2006/relationships" type="roundRect" r:blip="">
              <dgm:adjLst>
                <dgm:adj idx="1" val="0.1"/>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10" axis="followSib" ptType="sibTrans" cnt="1">
            <dgm:layoutNode name="sibTrans" styleLbl="sibTrans2D1">
              <dgm:alg type="conn">
                <dgm:param type="begPts" val="auto"/>
                <dgm:param type="endPts" val="auto"/>
              </dgm:alg>
              <dgm:shape xmlns:r="http://schemas.openxmlformats.org/officeDocument/2006/relationships" type="conn" r:blip="">
                <dgm:adjLst/>
              </dgm:shape>
              <dgm:presOf axis="self"/>
              <dgm:constrLst>
                <dgm:constr type="w" refType="h"/>
                <dgm:constr type="connDist"/>
                <dgm:constr type="wArH" refType="h" fact="0.25"/>
                <dgm:constr type="hArH" refType="wArH" fact="2"/>
                <dgm:constr type="stemThick" refType="hArH" fact="0.667"/>
                <dgm:constr type="begPad" refType="w" fact="0.25"/>
                <dgm:constr type="endPad" refType="w" fact="0.25"/>
              </dgm:constrLst>
              <dgm:ruleLst/>
            </dgm:layoutNode>
          </dgm:forEach>
        </dgm:forEach>
      </dgm:layoutNode>
      <dgm:choose name="Name11">
        <dgm:if name="Name12" axis="self" ptType="node" func="revPos" op="gte" val="2">
          <dgm:layoutNode name="hSp">
            <dgm:alg type="sp"/>
            <dgm:shape xmlns:r="http://schemas.openxmlformats.org/officeDocument/2006/relationships" r:blip="">
              <dgm:adjLst/>
            </dgm:shape>
            <dgm:presOf/>
            <dgm:constrLst/>
            <dgm:ruleLst/>
          </dgm:layoutNode>
        </dgm:if>
        <dgm:else name="Name13"/>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057400" y="0"/>
            <a:ext cx="2971800" cy="465138"/>
          </a:xfrm>
          <a:prstGeom prst="rect">
            <a:avLst/>
          </a:prstGeom>
        </p:spPr>
        <p:txBody>
          <a:bodyPr vert="horz" lIns="91440" tIns="45720" rIns="91440" bIns="45720" rtlCol="0"/>
          <a:lstStyle>
            <a:lvl1pPr algn="l">
              <a:defRPr sz="1200"/>
            </a:lvl1pPr>
          </a:lstStyle>
          <a:p>
            <a:endParaRPr lang="en-US" dirty="0"/>
          </a:p>
          <a:p>
            <a:r>
              <a:rPr lang="en-US" dirty="0"/>
              <a:t>100 Neediest Cases Partner Agency Training</a:t>
            </a:r>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endParaRPr lang="en-US" dirty="0"/>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fld id="{F590ECA5-C103-48DF-88C8-705325EA93D3}" type="datetimeFigureOut">
              <a:rPr lang="en-US"/>
              <a:pPr/>
              <a:t>7/11/2022</a:t>
            </a:fld>
            <a:endParaRPr lang="en-US" dirty="0"/>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15824E81-C40B-4FE2-BF7E-81D06408C24E}" type="slidenum">
              <a:rPr lang="en-US" smtClean="0"/>
              <a:pPr/>
              <a:t>‹#›</a:t>
            </a:fld>
            <a:endParaRPr lang="en-US" dirty="0"/>
          </a:p>
        </p:txBody>
      </p:sp>
    </p:spTree>
    <p:extLst>
      <p:ext uri="{BB962C8B-B14F-4D97-AF65-F5344CB8AC3E}">
        <p14:creationId xmlns:p14="http://schemas.microsoft.com/office/powerpoint/2010/main" val="31230451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6233DFE-317A-437C-91CD-2CEB1D9936CD}" type="datetimeFigureOut">
              <a:rPr lang="en-US" smtClean="0"/>
              <a:pPr/>
              <a:t>7/11/2022</a:t>
            </a:fld>
            <a:endParaRPr lang="en-US" dirty="0"/>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8B3342E-277B-4DE0-981E-39C30B0B76D9}" type="slidenum">
              <a:rPr lang="en-US" smtClean="0"/>
              <a:pPr/>
              <a:t>‹#›</a:t>
            </a:fld>
            <a:endParaRPr lang="en-US" dirty="0"/>
          </a:p>
        </p:txBody>
      </p:sp>
    </p:spTree>
    <p:extLst>
      <p:ext uri="{BB962C8B-B14F-4D97-AF65-F5344CB8AC3E}">
        <p14:creationId xmlns:p14="http://schemas.microsoft.com/office/powerpoint/2010/main" val="25439296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12</a:t>
            </a:fld>
            <a:endParaRPr lang="en-US" dirty="0"/>
          </a:p>
        </p:txBody>
      </p:sp>
    </p:spTree>
    <p:extLst>
      <p:ext uri="{BB962C8B-B14F-4D97-AF65-F5344CB8AC3E}">
        <p14:creationId xmlns:p14="http://schemas.microsoft.com/office/powerpoint/2010/main" val="21383946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14</a:t>
            </a:fld>
            <a:endParaRPr lang="en-US" dirty="0"/>
          </a:p>
        </p:txBody>
      </p:sp>
    </p:spTree>
    <p:extLst>
      <p:ext uri="{BB962C8B-B14F-4D97-AF65-F5344CB8AC3E}">
        <p14:creationId xmlns:p14="http://schemas.microsoft.com/office/powerpoint/2010/main" val="7584965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15</a:t>
            </a:fld>
            <a:endParaRPr lang="en-US" dirty="0"/>
          </a:p>
        </p:txBody>
      </p:sp>
    </p:spTree>
    <p:extLst>
      <p:ext uri="{BB962C8B-B14F-4D97-AF65-F5344CB8AC3E}">
        <p14:creationId xmlns:p14="http://schemas.microsoft.com/office/powerpoint/2010/main" val="758496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16</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18</a:t>
            </a:fld>
            <a:endParaRPr lang="en-US" dirty="0"/>
          </a:p>
        </p:txBody>
      </p:sp>
    </p:spTree>
    <p:extLst>
      <p:ext uri="{BB962C8B-B14F-4D97-AF65-F5344CB8AC3E}">
        <p14:creationId xmlns:p14="http://schemas.microsoft.com/office/powerpoint/2010/main" val="13816156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solidFill>
                  <a:prstClr val="black"/>
                </a:solidFill>
              </a:rPr>
              <a:pPr/>
              <a:t>3</a:t>
            </a:fld>
            <a:endParaRPr lang="en-US" dirty="0">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baseline="0"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4</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5</a:t>
            </a:fld>
            <a:endParaRPr lang="en-US" dirty="0"/>
          </a:p>
        </p:txBody>
      </p:sp>
    </p:spTree>
    <p:extLst>
      <p:ext uri="{BB962C8B-B14F-4D97-AF65-F5344CB8AC3E}">
        <p14:creationId xmlns:p14="http://schemas.microsoft.com/office/powerpoint/2010/main" val="24772952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6</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A78BBA6F-ECBB-4E17-A7B3-CEA3FAA91868}"/>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620969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8</a:t>
            </a:fld>
            <a:endParaRPr lang="en-US" dirty="0"/>
          </a:p>
        </p:txBody>
      </p:sp>
    </p:spTree>
    <p:extLst>
      <p:ext uri="{BB962C8B-B14F-4D97-AF65-F5344CB8AC3E}">
        <p14:creationId xmlns:p14="http://schemas.microsoft.com/office/powerpoint/2010/main" val="698321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88B3342E-277B-4DE0-981E-39C30B0B76D9}" type="slidenum">
              <a:rPr kumimoji="0" lang="en-US"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06252867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8B3342E-277B-4DE0-981E-39C30B0B76D9}" type="slidenum">
              <a:rPr lang="en-US" smtClean="0"/>
              <a:pPr/>
              <a:t>10</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en-US" dirty="0">
              <a:solidFill>
                <a:prstClr val="black">
                  <a:tint val="75000"/>
                </a:prstClr>
              </a:solidFill>
            </a:endParaRPr>
          </a:p>
        </p:txBody>
      </p:sp>
      <p:sp>
        <p:nvSpPr>
          <p:cNvPr id="9" name="Slide Number Placeholder 8"/>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en-US"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en-US" dirty="0">
              <a:solidFill>
                <a:prstClr val="black">
                  <a:tint val="75000"/>
                </a:prstClr>
              </a:solidFill>
            </a:endParaRPr>
          </a:p>
        </p:txBody>
      </p:sp>
      <p:sp>
        <p:nvSpPr>
          <p:cNvPr id="4" name="Slide Number Placeholder 3"/>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en-US"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5B34B3D-E5C0-485C-94C2-039679DF7AA9}" type="datetimeFigureOut">
              <a:rPr lang="en-US" smtClean="0"/>
              <a:pPr/>
              <a:t>7/11/2022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1FA1D3F-F342-438C-97BF-9C57053945EF}"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e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34B3D-E5C0-485C-94C2-039679DF7AA9}" type="datetimeFigureOut">
              <a:rPr lang="en-US" smtClean="0"/>
              <a:pPr/>
              <a:t>7/11/2022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A1D3F-F342-438C-97BF-9C57053945EF}"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B34B3D-E5C0-485C-94C2-039679DF7AA9}" type="datetimeFigureOut">
              <a:rPr lang="en-US" smtClean="0">
                <a:solidFill>
                  <a:prstClr val="black">
                    <a:tint val="75000"/>
                  </a:prstClr>
                </a:solidFill>
              </a:rPr>
              <a:pPr/>
              <a:t>7/11/2022</a:t>
            </a:fld>
            <a:endParaRPr lang="en-US" dirty="0">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1FA1D3F-F342-438C-97BF-9C57053945EF}" type="slidenum">
              <a:rPr lang="en-US" smtClean="0">
                <a:solidFill>
                  <a:prstClr val="black">
                    <a:tint val="75000"/>
                  </a:prstClr>
                </a:solidFill>
              </a:rPr>
              <a:pPr/>
              <a:t>‹#›</a:t>
            </a:fld>
            <a:endParaRPr 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www.helpingpeople.org/" TargetMode="External"/><Relationship Id="rId4" Type="http://schemas.openxmlformats.org/officeDocument/2006/relationships/image" Target="../media/image3.jpeg"/></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hyperlink" Target="mailto:cathy.vaisvil@stl.unitedway.org"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mailto:judy.sparks@stl.unitedway.org" TargetMode="External"/><Relationship Id="rId5" Type="http://schemas.openxmlformats.org/officeDocument/2006/relationships/hyperlink" Target="mailto:becky.white@stl.unitedway.org" TargetMode="External"/><Relationship Id="rId4" Type="http://schemas.openxmlformats.org/officeDocument/2006/relationships/image" Target="../media/image5.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3.xml"/><Relationship Id="rId6" Type="http://schemas.openxmlformats.org/officeDocument/2006/relationships/image" Target="../media/image7.png"/><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8" Type="http://schemas.openxmlformats.org/officeDocument/2006/relationships/image" Target="../media/image4.jpeg"/><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20" name="Picture 19" descr="stubby header short.jpg"/>
          <p:cNvPicPr>
            <a:picLocks noChangeAspect="1"/>
          </p:cNvPicPr>
          <p:nvPr/>
        </p:nvPicPr>
        <p:blipFill>
          <a:blip r:embed="rId4" cstate="print"/>
          <a:stretch>
            <a:fillRect/>
          </a:stretch>
        </p:blipFill>
        <p:spPr>
          <a:xfrm>
            <a:off x="1066800" y="1905000"/>
            <a:ext cx="7391400" cy="1905000"/>
          </a:xfrm>
          <a:prstGeom prst="rect">
            <a:avLst/>
          </a:prstGeom>
        </p:spPr>
      </p:pic>
      <p:sp>
        <p:nvSpPr>
          <p:cNvPr id="21" name="TextBox 20"/>
          <p:cNvSpPr txBox="1"/>
          <p:nvPr/>
        </p:nvSpPr>
        <p:spPr>
          <a:xfrm>
            <a:off x="152400" y="2209800"/>
            <a:ext cx="9144000" cy="1323439"/>
          </a:xfrm>
          <a:prstGeom prst="rect">
            <a:avLst/>
          </a:prstGeom>
          <a:noFill/>
        </p:spPr>
        <p:txBody>
          <a:bodyPr wrap="square" rtlCol="0">
            <a:spAutoFit/>
          </a:bodyPr>
          <a:lstStyle/>
          <a:p>
            <a:pPr algn="ctr"/>
            <a:r>
              <a:rPr lang="en-US" sz="4000" dirty="0">
                <a:solidFill>
                  <a:schemeClr val="bg1"/>
                </a:solidFill>
              </a:rPr>
              <a:t>100 NEEDIEST CASES </a:t>
            </a:r>
          </a:p>
          <a:p>
            <a:pPr algn="ctr"/>
            <a:r>
              <a:rPr lang="en-US" sz="4000" dirty="0">
                <a:solidFill>
                  <a:schemeClr val="bg1"/>
                </a:solidFill>
              </a:rPr>
              <a:t>2022 PROGRAM YEAR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pic>
        <p:nvPicPr>
          <p:cNvPr id="8" name="Picture 7" descr="stubby header short.jpg"/>
          <p:cNvPicPr>
            <a:picLocks noChangeAspect="1"/>
          </p:cNvPicPr>
          <p:nvPr/>
        </p:nvPicPr>
        <p:blipFill>
          <a:blip r:embed="rId4" cstate="print"/>
          <a:stretch>
            <a:fillRect/>
          </a:stretch>
        </p:blipFill>
        <p:spPr>
          <a:xfrm>
            <a:off x="1066800" y="1066800"/>
            <a:ext cx="7086600" cy="1066800"/>
          </a:xfrm>
          <a:prstGeom prst="rect">
            <a:avLst/>
          </a:prstGeom>
        </p:spPr>
      </p:pic>
      <p:sp>
        <p:nvSpPr>
          <p:cNvPr id="9" name="TextBox 8"/>
          <p:cNvSpPr txBox="1"/>
          <p:nvPr/>
        </p:nvSpPr>
        <p:spPr>
          <a:xfrm>
            <a:off x="609600" y="1143000"/>
            <a:ext cx="8001000" cy="769441"/>
          </a:xfrm>
          <a:prstGeom prst="rect">
            <a:avLst/>
          </a:prstGeom>
          <a:noFill/>
        </p:spPr>
        <p:txBody>
          <a:bodyPr wrap="square" rtlCol="0">
            <a:spAutoFit/>
          </a:bodyPr>
          <a:lstStyle/>
          <a:p>
            <a:pPr algn="ctr"/>
            <a:r>
              <a:rPr lang="en-US" sz="4400" dirty="0">
                <a:solidFill>
                  <a:schemeClr val="bg1"/>
                </a:solidFill>
              </a:rPr>
              <a:t>100 NEEDIEST CASES</a:t>
            </a:r>
          </a:p>
        </p:txBody>
      </p:sp>
      <p:sp>
        <p:nvSpPr>
          <p:cNvPr id="10" name="TextBox 9"/>
          <p:cNvSpPr txBox="1"/>
          <p:nvPr/>
        </p:nvSpPr>
        <p:spPr>
          <a:xfrm>
            <a:off x="1790700" y="2514600"/>
            <a:ext cx="5638800" cy="2954655"/>
          </a:xfrm>
          <a:prstGeom prst="rect">
            <a:avLst/>
          </a:prstGeom>
          <a:noFill/>
        </p:spPr>
        <p:txBody>
          <a:bodyPr wrap="square" rtlCol="0">
            <a:spAutoFit/>
          </a:bodyPr>
          <a:lstStyle/>
          <a:p>
            <a:pPr algn="ctr"/>
            <a:r>
              <a:rPr lang="en-US" sz="2800" b="1" dirty="0">
                <a:solidFill>
                  <a:schemeClr val="accent5">
                    <a:lumMod val="60000"/>
                    <a:lumOff val="40000"/>
                  </a:schemeClr>
                </a:solidFill>
              </a:rPr>
              <a:t>WEB-BASED </a:t>
            </a:r>
          </a:p>
          <a:p>
            <a:pPr algn="ctr"/>
            <a:r>
              <a:rPr lang="en-US" sz="2800" b="1" dirty="0">
                <a:solidFill>
                  <a:schemeClr val="accent5">
                    <a:lumMod val="60000"/>
                    <a:lumOff val="40000"/>
                  </a:schemeClr>
                </a:solidFill>
              </a:rPr>
              <a:t>REPORTING SYSTEM</a:t>
            </a:r>
          </a:p>
          <a:p>
            <a:pPr algn="ctr"/>
            <a:endParaRPr lang="en-US" sz="2800" b="1" dirty="0">
              <a:solidFill>
                <a:schemeClr val="accent5">
                  <a:lumMod val="60000"/>
                  <a:lumOff val="40000"/>
                </a:schemeClr>
              </a:solidFill>
            </a:endParaRPr>
          </a:p>
          <a:p>
            <a:pPr algn="ctr"/>
            <a:r>
              <a:rPr lang="en-US" sz="2800" b="1" dirty="0">
                <a:solidFill>
                  <a:schemeClr val="accent5">
                    <a:lumMod val="60000"/>
                    <a:lumOff val="40000"/>
                  </a:schemeClr>
                </a:solidFill>
              </a:rPr>
              <a:t> Go to   </a:t>
            </a:r>
            <a:r>
              <a:rPr lang="en-US" sz="2800" b="1" dirty="0">
                <a:solidFill>
                  <a:schemeClr val="accent5">
                    <a:lumMod val="60000"/>
                    <a:lumOff val="40000"/>
                  </a:schemeClr>
                </a:solidFill>
                <a:hlinkClick r:id="rId5"/>
              </a:rPr>
              <a:t>www.helpingpeople.org</a:t>
            </a:r>
            <a:endParaRPr lang="en-US" sz="2800" b="1" dirty="0">
              <a:solidFill>
                <a:schemeClr val="accent5">
                  <a:lumMod val="60000"/>
                  <a:lumOff val="40000"/>
                </a:schemeClr>
              </a:solidFill>
            </a:endParaRPr>
          </a:p>
          <a:p>
            <a:pPr algn="ctr"/>
            <a:endParaRPr lang="en-US" sz="2800" b="1" dirty="0">
              <a:solidFill>
                <a:schemeClr val="accent5">
                  <a:lumMod val="60000"/>
                  <a:lumOff val="40000"/>
                </a:schemeClr>
              </a:solidFill>
            </a:endParaRPr>
          </a:p>
          <a:p>
            <a:pPr algn="ctr"/>
            <a:r>
              <a:rPr lang="en-US" sz="2800" b="1" dirty="0">
                <a:solidFill>
                  <a:schemeClr val="accent5">
                    <a:lumMod val="60000"/>
                    <a:lumOff val="40000"/>
                  </a:schemeClr>
                </a:solidFill>
              </a:rPr>
              <a:t>Agency HQ</a:t>
            </a:r>
          </a:p>
          <a:p>
            <a:pPr algn="ctr"/>
            <a:endParaRPr lang="en-US" b="1" dirty="0"/>
          </a:p>
        </p:txBody>
      </p:sp>
      <p:cxnSp>
        <p:nvCxnSpPr>
          <p:cNvPr id="12" name="Straight Connector 11"/>
          <p:cNvCxnSpPr/>
          <p:nvPr/>
        </p:nvCxnSpPr>
        <p:spPr>
          <a:xfrm>
            <a:off x="1143000" y="2514600"/>
            <a:ext cx="2209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791200" y="2514600"/>
            <a:ext cx="2209800" cy="0"/>
          </a:xfrm>
          <a:prstGeom prst="line">
            <a:avLst/>
          </a:prstGeom>
          <a:ln>
            <a:solidFill>
              <a:schemeClr val="bg1">
                <a:lumMod val="50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Long header short.jpg"/>
          <p:cNvPicPr>
            <a:picLocks noChangeAspect="1"/>
          </p:cNvPicPr>
          <p:nvPr/>
        </p:nvPicPr>
        <p:blipFill>
          <a:blip r:embed="rId2" cstate="print"/>
          <a:stretch>
            <a:fillRect/>
          </a:stretch>
        </p:blipFill>
        <p:spPr>
          <a:xfrm>
            <a:off x="0" y="457200"/>
            <a:ext cx="9144000" cy="526852"/>
          </a:xfrm>
          <a:prstGeom prst="rect">
            <a:avLst/>
          </a:prstGeom>
        </p:spPr>
      </p:pic>
      <p:sp>
        <p:nvSpPr>
          <p:cNvPr id="5" name="TextBox 4"/>
          <p:cNvSpPr txBox="1"/>
          <p:nvPr/>
        </p:nvSpPr>
        <p:spPr>
          <a:xfrm>
            <a:off x="0" y="457200"/>
            <a:ext cx="9144000" cy="523220"/>
          </a:xfrm>
          <a:prstGeom prst="rect">
            <a:avLst/>
          </a:prstGeom>
          <a:noFill/>
        </p:spPr>
        <p:txBody>
          <a:bodyPr wrap="square" rtlCol="0">
            <a:spAutoFit/>
          </a:bodyPr>
          <a:lstStyle/>
          <a:p>
            <a:pPr algn="ctr"/>
            <a:r>
              <a:rPr lang="en-US" sz="2800" b="1" dirty="0">
                <a:solidFill>
                  <a:prstClr val="white"/>
                </a:solidFill>
              </a:rPr>
              <a:t>100 Neediest Cases Website</a:t>
            </a:r>
            <a:endParaRPr lang="en-US" sz="2800" dirty="0">
              <a:solidFill>
                <a:prstClr val="white"/>
              </a:solidFill>
            </a:endParaRPr>
          </a:p>
        </p:txBody>
      </p:sp>
      <p:sp>
        <p:nvSpPr>
          <p:cNvPr id="2" name="TextBox 1">
            <a:extLst>
              <a:ext uri="{FF2B5EF4-FFF2-40B4-BE49-F238E27FC236}">
                <a16:creationId xmlns:a16="http://schemas.microsoft.com/office/drawing/2014/main" id="{CCD2EBCB-9AA1-FE4B-C9AB-5EF07DECB6DD}"/>
              </a:ext>
            </a:extLst>
          </p:cNvPr>
          <p:cNvSpPr txBox="1"/>
          <p:nvPr/>
        </p:nvSpPr>
        <p:spPr>
          <a:xfrm>
            <a:off x="2819400" y="2767280"/>
            <a:ext cx="3695700" cy="1323439"/>
          </a:xfrm>
          <a:prstGeom prst="rect">
            <a:avLst/>
          </a:prstGeom>
          <a:noFill/>
        </p:spPr>
        <p:txBody>
          <a:bodyPr wrap="square" rtlCol="0">
            <a:spAutoFit/>
          </a:bodyPr>
          <a:lstStyle/>
          <a:p>
            <a:pPr algn="ctr"/>
            <a:r>
              <a:rPr lang="en-US" sz="4000" b="1" dirty="0">
                <a:solidFill>
                  <a:srgbClr val="95B3D7"/>
                </a:solidFill>
              </a:rPr>
              <a:t>Live Demo</a:t>
            </a:r>
          </a:p>
          <a:p>
            <a:pPr algn="ctr"/>
            <a:r>
              <a:rPr lang="en-US" sz="4000" b="1" dirty="0">
                <a:solidFill>
                  <a:srgbClr val="95B3D7"/>
                </a:solidFill>
              </a:rPr>
              <a:t>(Adding a case)</a:t>
            </a:r>
          </a:p>
        </p:txBody>
      </p:sp>
    </p:spTree>
    <p:extLst>
      <p:ext uri="{BB962C8B-B14F-4D97-AF65-F5344CB8AC3E}">
        <p14:creationId xmlns:p14="http://schemas.microsoft.com/office/powerpoint/2010/main" val="35000668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89004"/>
            <a:ext cx="8534400" cy="4883196"/>
          </a:xfrm>
          <a:prstGeom prst="rect">
            <a:avLst/>
          </a:prstGeom>
          <a:noFill/>
        </p:spPr>
        <p:txBody>
          <a:bodyPr wrap="square" rtlCol="0">
            <a:spAutoFit/>
          </a:bodyPr>
          <a:lstStyle/>
          <a:p>
            <a:pPr marL="285750" indent="-285750">
              <a:lnSpc>
                <a:spcPct val="114000"/>
              </a:lnSpc>
              <a:buFont typeface="Wingdings" panose="05000000000000000000" pitchFamily="2" charset="2"/>
              <a:buChar char="q"/>
            </a:pPr>
            <a:r>
              <a:rPr lang="en-US" sz="2000" dirty="0"/>
              <a:t>Stories should have a beginning, middle and end</a:t>
            </a:r>
          </a:p>
          <a:p>
            <a:pPr marL="285750" indent="-285750">
              <a:lnSpc>
                <a:spcPct val="114000"/>
              </a:lnSpc>
              <a:buFont typeface="Wingdings" panose="05000000000000000000" pitchFamily="2" charset="2"/>
              <a:buChar char="q"/>
            </a:pPr>
            <a:r>
              <a:rPr lang="en-US" sz="2000" dirty="0"/>
              <a:t>Longer is not necessarily better</a:t>
            </a:r>
          </a:p>
          <a:p>
            <a:pPr marL="285750" indent="-285750">
              <a:lnSpc>
                <a:spcPct val="114000"/>
              </a:lnSpc>
              <a:buFont typeface="Wingdings" panose="05000000000000000000" pitchFamily="2" charset="2"/>
              <a:buChar char="q"/>
            </a:pPr>
            <a:r>
              <a:rPr lang="en-US" sz="2000" dirty="0"/>
              <a:t>You want donors to empathize with the Client</a:t>
            </a:r>
          </a:p>
          <a:p>
            <a:pPr marL="285750" indent="-285750">
              <a:lnSpc>
                <a:spcPct val="114000"/>
              </a:lnSpc>
              <a:buFont typeface="Wingdings" panose="05000000000000000000" pitchFamily="2" charset="2"/>
              <a:buChar char="q"/>
            </a:pPr>
            <a:r>
              <a:rPr lang="en-US" sz="2000" dirty="0"/>
              <a:t>Donors must be able to understand the story</a:t>
            </a:r>
          </a:p>
          <a:p>
            <a:pPr marL="285750" indent="-285750">
              <a:lnSpc>
                <a:spcPct val="114000"/>
              </a:lnSpc>
              <a:buFont typeface="Wingdings" panose="05000000000000000000" pitchFamily="2" charset="2"/>
              <a:buChar char="q"/>
            </a:pPr>
            <a:r>
              <a:rPr lang="en-US" sz="2000" dirty="0"/>
              <a:t>Check for </a:t>
            </a:r>
            <a:r>
              <a:rPr lang="en-US" sz="2000" u="sng" dirty="0"/>
              <a:t>correct spelling and accuracy </a:t>
            </a:r>
            <a:r>
              <a:rPr lang="en-US" sz="2000" dirty="0"/>
              <a:t>of information entered</a:t>
            </a:r>
          </a:p>
          <a:p>
            <a:pPr marL="285750" indent="-285750">
              <a:lnSpc>
                <a:spcPct val="114000"/>
              </a:lnSpc>
              <a:buFont typeface="Wingdings" panose="05000000000000000000" pitchFamily="2" charset="2"/>
              <a:buChar char="q"/>
            </a:pPr>
            <a:r>
              <a:rPr lang="en-US" sz="2000" dirty="0"/>
              <a:t>Demographic info listed in case must agree with info written in story </a:t>
            </a:r>
          </a:p>
          <a:p>
            <a:pPr>
              <a:lnSpc>
                <a:spcPct val="114000"/>
              </a:lnSpc>
            </a:pPr>
            <a:r>
              <a:rPr lang="en-US" dirty="0"/>
              <a:t>     </a:t>
            </a:r>
            <a:r>
              <a:rPr lang="en-US" sz="1600" dirty="0"/>
              <a:t>(for example, if 4 family names are listed in case, do not talk about 6 family members in story box) </a:t>
            </a:r>
            <a:r>
              <a:rPr lang="en-US" dirty="0"/>
              <a:t>       </a:t>
            </a:r>
          </a:p>
          <a:p>
            <a:pPr marL="285750" indent="-285750">
              <a:lnSpc>
                <a:spcPct val="114000"/>
              </a:lnSpc>
              <a:buFont typeface="Wingdings" panose="05000000000000000000" pitchFamily="2" charset="2"/>
              <a:buChar char="q"/>
            </a:pPr>
            <a:r>
              <a:rPr lang="en-US" sz="2000" u="sng" dirty="0"/>
              <a:t>No last names</a:t>
            </a:r>
            <a:r>
              <a:rPr lang="en-US" sz="2000" dirty="0"/>
              <a:t> in STORY box or list of family members’ names. </a:t>
            </a:r>
          </a:p>
          <a:p>
            <a:pPr marL="285750" indent="-285750">
              <a:lnSpc>
                <a:spcPct val="114000"/>
              </a:lnSpc>
              <a:buFont typeface="Wingdings" panose="05000000000000000000" pitchFamily="2" charset="2"/>
              <a:buChar char="q"/>
            </a:pPr>
            <a:r>
              <a:rPr lang="en-US" sz="2000" dirty="0"/>
              <a:t>Include suggestions for gift donations– make it easy for adopters</a:t>
            </a:r>
          </a:p>
          <a:p>
            <a:pPr marL="285750" indent="-285750">
              <a:lnSpc>
                <a:spcPct val="114000"/>
              </a:lnSpc>
              <a:buFont typeface="Wingdings" panose="05000000000000000000" pitchFamily="2" charset="2"/>
              <a:buChar char="q"/>
            </a:pPr>
            <a:r>
              <a:rPr lang="en-US" sz="2000" dirty="0"/>
              <a:t>Do not mention luxury items or brand names</a:t>
            </a:r>
          </a:p>
          <a:p>
            <a:pPr marL="285750" indent="-285750">
              <a:lnSpc>
                <a:spcPct val="114000"/>
              </a:lnSpc>
              <a:buFont typeface="Wingdings" panose="05000000000000000000" pitchFamily="2" charset="2"/>
              <a:buChar char="q"/>
            </a:pPr>
            <a:r>
              <a:rPr lang="en-US" sz="2000" dirty="0"/>
              <a:t>Everything (story, family, income) must be </a:t>
            </a:r>
            <a:r>
              <a:rPr lang="en-US" sz="2000" u="sng" dirty="0"/>
              <a:t>entered</a:t>
            </a:r>
            <a:r>
              <a:rPr lang="en-US" sz="2000" dirty="0"/>
              <a:t> and </a:t>
            </a:r>
            <a:r>
              <a:rPr lang="en-US" sz="2000" u="sng" dirty="0"/>
              <a:t>saved</a:t>
            </a:r>
            <a:r>
              <a:rPr lang="en-US" sz="2000" dirty="0"/>
              <a:t> successfully – </a:t>
            </a:r>
            <a:r>
              <a:rPr lang="en-US" sz="2000" u="sng" dirty="0"/>
              <a:t>Case Status: Must be COMPLETE</a:t>
            </a:r>
          </a:p>
          <a:p>
            <a:endParaRPr lang="en-US" sz="2000" dirty="0"/>
          </a:p>
          <a:p>
            <a:pPr algn="ctr"/>
            <a:r>
              <a:rPr lang="en-US" sz="2000" b="1" dirty="0"/>
              <a:t>If guidelines are not followed - we reserve the right to change case story levels</a:t>
            </a:r>
          </a:p>
        </p:txBody>
      </p:sp>
      <p:pic>
        <p:nvPicPr>
          <p:cNvPr id="3" name="Picture 2" descr="Long header short.jpg"/>
          <p:cNvPicPr>
            <a:picLocks noChangeAspect="1"/>
          </p:cNvPicPr>
          <p:nvPr/>
        </p:nvPicPr>
        <p:blipFill>
          <a:blip r:embed="rId3" cstate="print"/>
          <a:stretch>
            <a:fillRect/>
          </a:stretch>
        </p:blipFill>
        <p:spPr>
          <a:xfrm>
            <a:off x="0" y="457200"/>
            <a:ext cx="9144000" cy="526852"/>
          </a:xfrm>
          <a:prstGeom prst="rect">
            <a:avLst/>
          </a:prstGeom>
        </p:spPr>
      </p:pic>
      <p:sp>
        <p:nvSpPr>
          <p:cNvPr id="5" name="TextBox 4"/>
          <p:cNvSpPr txBox="1"/>
          <p:nvPr/>
        </p:nvSpPr>
        <p:spPr>
          <a:xfrm>
            <a:off x="0" y="457200"/>
            <a:ext cx="9144000" cy="523220"/>
          </a:xfrm>
          <a:prstGeom prst="rect">
            <a:avLst/>
          </a:prstGeom>
          <a:noFill/>
        </p:spPr>
        <p:txBody>
          <a:bodyPr wrap="square" rtlCol="0">
            <a:spAutoFit/>
          </a:bodyPr>
          <a:lstStyle/>
          <a:p>
            <a:pPr algn="ctr"/>
            <a:r>
              <a:rPr lang="en-US" sz="2800" b="1" dirty="0">
                <a:solidFill>
                  <a:prstClr val="white"/>
                </a:solidFill>
              </a:rPr>
              <a:t>STORY-WRITING RULES TO LIVE BY</a:t>
            </a:r>
            <a:endParaRPr lang="en-US" sz="2800" dirty="0">
              <a:solidFill>
                <a:prstClr val="white"/>
              </a:solidFill>
            </a:endParaRPr>
          </a:p>
        </p:txBody>
      </p:sp>
    </p:spTree>
    <p:extLst>
      <p:ext uri="{BB962C8B-B14F-4D97-AF65-F5344CB8AC3E}">
        <p14:creationId xmlns:p14="http://schemas.microsoft.com/office/powerpoint/2010/main" val="420678239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830763"/>
          </a:xfrm>
        </p:spPr>
        <p:txBody>
          <a:bodyPr>
            <a:normAutofit/>
          </a:bodyPr>
          <a:lstStyle/>
          <a:p>
            <a:pPr marL="0" indent="0" algn="ctr">
              <a:buNone/>
            </a:pPr>
            <a:r>
              <a:rPr lang="en-US" sz="2400" b="1" i="1" dirty="0">
                <a:solidFill>
                  <a:schemeClr val="accent5">
                    <a:lumMod val="75000"/>
                  </a:schemeClr>
                </a:solidFill>
              </a:rPr>
              <a:t>How could these Level 1 stories be improved</a:t>
            </a:r>
          </a:p>
          <a:p>
            <a:pPr marL="0" indent="0">
              <a:buNone/>
            </a:pPr>
            <a:endParaRPr lang="en-US" sz="2000" b="1" dirty="0"/>
          </a:p>
          <a:p>
            <a:r>
              <a:rPr lang="en-US" sz="2000" dirty="0"/>
              <a:t>I really need your help with providing gifts for my four kids because I lost my job.  I have not been able to find another job yet. My family and I live with my sister. It is crowded. </a:t>
            </a:r>
          </a:p>
          <a:p>
            <a:endParaRPr lang="en-US" sz="2000" dirty="0"/>
          </a:p>
          <a:p>
            <a:r>
              <a:rPr lang="en-US" sz="2000" dirty="0"/>
              <a:t>Mr. R is a single father who is unemployed and trying to make sure his daughters know they have father by buying them the things they say they need – clothes, shoes, etc.  I think making sure that my girls get the proper schooling is important so they won’t have to go through the problems that I have.</a:t>
            </a:r>
          </a:p>
          <a:p>
            <a:endParaRPr lang="en-US" sz="2000" dirty="0"/>
          </a:p>
          <a:p>
            <a:r>
              <a:rPr lang="en-US" sz="2000" dirty="0"/>
              <a:t>Ms. G has COPD. She also has a bad knee and is recovering from COVID.  She will be thankful for what you give her.</a:t>
            </a:r>
          </a:p>
          <a:p>
            <a:endParaRPr lang="en-US" sz="2000" dirty="0"/>
          </a:p>
          <a:p>
            <a:endParaRPr lang="en-US" sz="2000" dirty="0"/>
          </a:p>
        </p:txBody>
      </p:sp>
      <p:sp>
        <p:nvSpPr>
          <p:cNvPr id="4" name="Title 3"/>
          <p:cNvSpPr txBox="1">
            <a:spLocks noGrp="1"/>
          </p:cNvSpPr>
          <p:nvPr>
            <p:ph type="title"/>
          </p:nvPr>
        </p:nvSpPr>
        <p:spPr>
          <a:xfrm>
            <a:off x="0" y="507584"/>
            <a:ext cx="9144000" cy="677108"/>
          </a:xfrm>
          <a:prstGeom prst="rect">
            <a:avLst/>
          </a:prstGeom>
          <a:solidFill>
            <a:schemeClr val="bg1">
              <a:lumMod val="75000"/>
            </a:schemeClr>
          </a:solidFill>
        </p:spPr>
        <p:txBody>
          <a:bodyPr wrap="square" rtlCol="0">
            <a:spAutoFit/>
          </a:bodyPr>
          <a:lstStyle/>
          <a:p>
            <a:pPr algn="ctr"/>
            <a:r>
              <a:rPr lang="en-US" sz="3800" b="1" dirty="0">
                <a:solidFill>
                  <a:schemeClr val="bg1"/>
                </a:solidFill>
              </a:rPr>
              <a:t>Level 1 Stories That Need Improvement </a:t>
            </a:r>
          </a:p>
        </p:txBody>
      </p:sp>
    </p:spTree>
    <p:extLst>
      <p:ext uri="{BB962C8B-B14F-4D97-AF65-F5344CB8AC3E}">
        <p14:creationId xmlns:p14="http://schemas.microsoft.com/office/powerpoint/2010/main" val="8693901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219200"/>
            <a:ext cx="8229600" cy="5181600"/>
          </a:xfrm>
        </p:spPr>
        <p:txBody>
          <a:bodyPr>
            <a:normAutofit fontScale="62500" lnSpcReduction="20000"/>
          </a:bodyPr>
          <a:lstStyle/>
          <a:p>
            <a:pPr marL="0" indent="0">
              <a:buNone/>
            </a:pPr>
            <a:r>
              <a:rPr lang="en-US" sz="2600" b="1" i="1" dirty="0">
                <a:solidFill>
                  <a:schemeClr val="accent5">
                    <a:lumMod val="75000"/>
                  </a:schemeClr>
                </a:solidFill>
              </a:rPr>
              <a:t>Remember, Level 1 stories don’t have to be perfect; they just have to tell the clients’ story in simple, understandable language.</a:t>
            </a:r>
          </a:p>
          <a:p>
            <a:pPr marL="0" indent="0">
              <a:buNone/>
            </a:pPr>
            <a:endParaRPr lang="en-US" sz="2100" dirty="0">
              <a:solidFill>
                <a:schemeClr val="accent5">
                  <a:lumMod val="75000"/>
                </a:schemeClr>
              </a:solidFill>
            </a:endParaRPr>
          </a:p>
          <a:p>
            <a:pPr lvl="0"/>
            <a:r>
              <a:rPr lang="en-US" sz="2900" b="0" i="0" dirty="0">
                <a:solidFill>
                  <a:srgbClr val="000000"/>
                </a:solidFill>
                <a:effectLst/>
              </a:rPr>
              <a:t>Ms. M is a 61 year old disabled senior who lives alone and has breast cancer. She is on a fixed income and is in need of financial help for some medical supplies to help with her condition. She is also in need of post-mastectomy bras, which insurance will not pay for. Also, she is asking for assistance in paying for transportation to and from her medical appointments and medications. Ms. M would greatly appreciate any help this holiday season.  </a:t>
            </a:r>
          </a:p>
          <a:p>
            <a:pPr marL="0" lvl="0" indent="0">
              <a:buNone/>
            </a:pPr>
            <a:endParaRPr lang="en-US" sz="2900" b="0" i="0" dirty="0">
              <a:solidFill>
                <a:srgbClr val="000000"/>
              </a:solidFill>
              <a:effectLst/>
            </a:endParaRPr>
          </a:p>
          <a:p>
            <a:pPr marL="0" lvl="0" indent="0">
              <a:buNone/>
            </a:pPr>
            <a:endParaRPr lang="en-US" sz="2600" dirty="0">
              <a:latin typeface="+mj-lt"/>
            </a:endParaRPr>
          </a:p>
          <a:p>
            <a:pPr lvl="0"/>
            <a:r>
              <a:rPr lang="en-US" sz="2900" b="0" i="0" dirty="0">
                <a:solidFill>
                  <a:srgbClr val="000000"/>
                </a:solidFill>
                <a:effectLst/>
              </a:rPr>
              <a:t>Ms. C experienced what no parent should ever have to when she lost her son to substance misuse. Ms. C was the legal guardian for her seven grandchildren prior to his death, and she continues to look after them today. Ms. C’s grandchildren are her world and she advocates for them tirelessly. Ms. C is still coping with her son’s passing, and she consistently receives the care she needs to manage her grief. Additionally, Ms. C’s physical health has prevented her from working for several years now. Living on a fixed income and survivor benefits, Ms. C struggles to keep up with her utility bills and meet the basic needs for her grandchildren. Ms. C and her family will be grateful for assistance this holiday season.</a:t>
            </a:r>
            <a:endParaRPr lang="en-US" sz="2900" dirty="0"/>
          </a:p>
        </p:txBody>
      </p:sp>
      <p:sp>
        <p:nvSpPr>
          <p:cNvPr id="4" name="TextBox 3"/>
          <p:cNvSpPr txBox="1"/>
          <p:nvPr/>
        </p:nvSpPr>
        <p:spPr>
          <a:xfrm>
            <a:off x="0" y="313492"/>
            <a:ext cx="9144000" cy="677108"/>
          </a:xfrm>
          <a:prstGeom prst="rect">
            <a:avLst/>
          </a:prstGeom>
          <a:solidFill>
            <a:schemeClr val="bg1">
              <a:lumMod val="75000"/>
            </a:schemeClr>
          </a:solidFill>
        </p:spPr>
        <p:txBody>
          <a:bodyPr wrap="square" rtlCol="0">
            <a:spAutoFit/>
          </a:bodyPr>
          <a:lstStyle/>
          <a:p>
            <a:pPr algn="ctr"/>
            <a:r>
              <a:rPr lang="en-US" sz="3800" b="1" dirty="0">
                <a:solidFill>
                  <a:schemeClr val="bg1"/>
                </a:solidFill>
              </a:rPr>
              <a:t>Well-Written Level 1 Stories </a:t>
            </a:r>
          </a:p>
        </p:txBody>
      </p:sp>
    </p:spTree>
    <p:extLst>
      <p:ext uri="{BB962C8B-B14F-4D97-AF65-F5344CB8AC3E}">
        <p14:creationId xmlns:p14="http://schemas.microsoft.com/office/powerpoint/2010/main" val="7266234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9762"/>
          </a:xfrm>
        </p:spPr>
        <p:txBody>
          <a:bodyPr>
            <a:normAutofit fontScale="90000"/>
          </a:bodyPr>
          <a:lstStyle/>
          <a:p>
            <a:endParaRPr lang="en-US" dirty="0"/>
          </a:p>
        </p:txBody>
      </p:sp>
      <p:sp>
        <p:nvSpPr>
          <p:cNvPr id="3" name="Content Placeholder 2"/>
          <p:cNvSpPr>
            <a:spLocks noGrp="1"/>
          </p:cNvSpPr>
          <p:nvPr>
            <p:ph idx="1"/>
          </p:nvPr>
        </p:nvSpPr>
        <p:spPr>
          <a:xfrm>
            <a:off x="457200" y="1066800"/>
            <a:ext cx="8229600" cy="5334000"/>
          </a:xfrm>
        </p:spPr>
        <p:txBody>
          <a:bodyPr>
            <a:normAutofit fontScale="85000" lnSpcReduction="20000"/>
          </a:bodyPr>
          <a:lstStyle/>
          <a:p>
            <a:pPr marL="0" indent="0">
              <a:buNone/>
            </a:pPr>
            <a:r>
              <a:rPr lang="en-US" sz="2600" b="1" i="1" dirty="0">
                <a:solidFill>
                  <a:schemeClr val="accent5">
                    <a:lumMod val="75000"/>
                  </a:schemeClr>
                </a:solidFill>
              </a:rPr>
              <a:t>Remember, tell the clients’ story in simple, understandable language.</a:t>
            </a:r>
          </a:p>
          <a:p>
            <a:pPr marL="0" indent="0">
              <a:buNone/>
            </a:pPr>
            <a:endParaRPr lang="en-US" sz="2100" dirty="0">
              <a:solidFill>
                <a:schemeClr val="accent5">
                  <a:lumMod val="75000"/>
                </a:schemeClr>
              </a:solidFill>
            </a:endParaRPr>
          </a:p>
          <a:p>
            <a:pPr lvl="0"/>
            <a:r>
              <a:rPr lang="en-US" b="0" i="0" dirty="0">
                <a:solidFill>
                  <a:srgbClr val="000000"/>
                </a:solidFill>
                <a:effectLst/>
              </a:rPr>
              <a:t>Ms. </a:t>
            </a:r>
            <a:r>
              <a:rPr lang="en-US" dirty="0">
                <a:solidFill>
                  <a:srgbClr val="000000"/>
                </a:solidFill>
              </a:rPr>
              <a:t>A</a:t>
            </a:r>
            <a:r>
              <a:rPr lang="en-US" b="0" i="0" dirty="0">
                <a:solidFill>
                  <a:srgbClr val="000000"/>
                </a:solidFill>
                <a:effectLst/>
              </a:rPr>
              <a:t>, a single mother of four girls (ages 2, 4, 10, &amp; 12), has suffered several major losses over the last couple of years, including the death of her partner and the father of her children.  Additionally, she lost her job when her workplace caught on fire, putting her out of work for months, and when the establishment reopened after the start of the Covid-19 pandemic, she was laid off as her employer needed fewer workers.  Then, Ms. A and her children were evicted from their home this past summer, leaving them homeless.  She would greatly appreciate any help with utilities, a security deposit, furniture, clothing,  food, and age appropriate toys.</a:t>
            </a:r>
            <a:endParaRPr lang="en-US" dirty="0"/>
          </a:p>
        </p:txBody>
      </p:sp>
      <p:sp>
        <p:nvSpPr>
          <p:cNvPr id="4" name="TextBox 3"/>
          <p:cNvSpPr txBox="1"/>
          <p:nvPr/>
        </p:nvSpPr>
        <p:spPr>
          <a:xfrm>
            <a:off x="0" y="313492"/>
            <a:ext cx="9144000" cy="677108"/>
          </a:xfrm>
          <a:prstGeom prst="rect">
            <a:avLst/>
          </a:prstGeom>
          <a:solidFill>
            <a:schemeClr val="bg1">
              <a:lumMod val="75000"/>
            </a:schemeClr>
          </a:solidFill>
        </p:spPr>
        <p:txBody>
          <a:bodyPr wrap="square" rtlCol="0">
            <a:spAutoFit/>
          </a:bodyPr>
          <a:lstStyle/>
          <a:p>
            <a:pPr algn="ctr"/>
            <a:r>
              <a:rPr lang="en-US" sz="3800" b="1" dirty="0">
                <a:solidFill>
                  <a:schemeClr val="bg1"/>
                </a:solidFill>
              </a:rPr>
              <a:t>Well-Written Level 1 Stories </a:t>
            </a:r>
          </a:p>
        </p:txBody>
      </p:sp>
    </p:spTree>
    <p:extLst>
      <p:ext uri="{BB962C8B-B14F-4D97-AF65-F5344CB8AC3E}">
        <p14:creationId xmlns:p14="http://schemas.microsoft.com/office/powerpoint/2010/main" val="10442268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Long header short.jpg"/>
          <p:cNvPicPr>
            <a:picLocks noChangeAspect="1"/>
          </p:cNvPicPr>
          <p:nvPr/>
        </p:nvPicPr>
        <p:blipFill>
          <a:blip r:embed="rId3" cstate="print"/>
          <a:stretch>
            <a:fillRect/>
          </a:stretch>
        </p:blipFill>
        <p:spPr>
          <a:xfrm>
            <a:off x="0" y="457200"/>
            <a:ext cx="9144000" cy="526852"/>
          </a:xfrm>
          <a:prstGeom prst="rect">
            <a:avLst/>
          </a:prstGeom>
        </p:spPr>
      </p:pic>
      <p:sp>
        <p:nvSpPr>
          <p:cNvPr id="13" name="Rectangle 12"/>
          <p:cNvSpPr/>
          <p:nvPr/>
        </p:nvSpPr>
        <p:spPr>
          <a:xfrm>
            <a:off x="4648200" y="1295400"/>
            <a:ext cx="3505200" cy="4191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prstClr val="white"/>
                </a:solidFill>
              </a:rPr>
              <a:t>Don’ts</a:t>
            </a:r>
          </a:p>
        </p:txBody>
      </p:sp>
      <p:sp>
        <p:nvSpPr>
          <p:cNvPr id="11" name="Rectangle 10"/>
          <p:cNvSpPr/>
          <p:nvPr/>
        </p:nvSpPr>
        <p:spPr>
          <a:xfrm>
            <a:off x="609600" y="1295400"/>
            <a:ext cx="3429000" cy="4191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solidFill>
                  <a:prstClr val="white"/>
                </a:solidFill>
              </a:rPr>
              <a:t>Do’s</a:t>
            </a:r>
          </a:p>
        </p:txBody>
      </p:sp>
      <p:sp>
        <p:nvSpPr>
          <p:cNvPr id="27" name="TextBox 26"/>
          <p:cNvSpPr txBox="1"/>
          <p:nvPr/>
        </p:nvSpPr>
        <p:spPr>
          <a:xfrm>
            <a:off x="4648200" y="1741706"/>
            <a:ext cx="3581400" cy="4339650"/>
          </a:xfrm>
          <a:prstGeom prst="rect">
            <a:avLst/>
          </a:prstGeom>
          <a:noFill/>
        </p:spPr>
        <p:txBody>
          <a:bodyPr wrap="square" rtlCol="0">
            <a:spAutoFit/>
          </a:bodyPr>
          <a:lstStyle/>
          <a:p>
            <a:pPr marL="285750" indent="-285750">
              <a:buFont typeface="Wingdings" panose="05000000000000000000" pitchFamily="2" charset="2"/>
              <a:buChar char="v"/>
            </a:pPr>
            <a:r>
              <a:rPr lang="en-US" sz="1600" dirty="0">
                <a:solidFill>
                  <a:schemeClr val="tx1">
                    <a:lumMod val="75000"/>
                    <a:lumOff val="25000"/>
                  </a:schemeClr>
                </a:solidFill>
              </a:rPr>
              <a:t>Do </a:t>
            </a:r>
            <a:r>
              <a:rPr lang="en-US" sz="1600" u="sng" dirty="0">
                <a:solidFill>
                  <a:schemeClr val="tx1">
                    <a:lumMod val="75000"/>
                    <a:lumOff val="25000"/>
                  </a:schemeClr>
                </a:solidFill>
              </a:rPr>
              <a:t>not</a:t>
            </a:r>
            <a:r>
              <a:rPr lang="en-US" sz="1600" dirty="0">
                <a:solidFill>
                  <a:schemeClr val="tx1">
                    <a:lumMod val="75000"/>
                    <a:lumOff val="25000"/>
                  </a:schemeClr>
                </a:solidFill>
              </a:rPr>
              <a:t> create </a:t>
            </a:r>
            <a:r>
              <a:rPr lang="en-US" sz="1600">
                <a:solidFill>
                  <a:schemeClr val="tx1">
                    <a:lumMod val="75000"/>
                    <a:lumOff val="25000"/>
                  </a:schemeClr>
                </a:solidFill>
              </a:rPr>
              <a:t>multiple cases </a:t>
            </a:r>
            <a:r>
              <a:rPr lang="en-US" sz="1600" dirty="0">
                <a:solidFill>
                  <a:schemeClr val="tx1">
                    <a:lumMod val="75000"/>
                    <a:lumOff val="25000"/>
                  </a:schemeClr>
                </a:solidFill>
              </a:rPr>
              <a:t>for one household (1 check per household address)</a:t>
            </a:r>
          </a:p>
          <a:p>
            <a:pPr marL="285750" indent="-285750">
              <a:buFont typeface="Wingdings" panose="05000000000000000000" pitchFamily="2" charset="2"/>
              <a:buChar char="v"/>
            </a:pPr>
            <a:endParaRPr lang="en-US" sz="12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a:t>
            </a:r>
            <a:r>
              <a:rPr lang="en-US" sz="1600" u="sng" dirty="0">
                <a:solidFill>
                  <a:schemeClr val="tx1">
                    <a:lumMod val="75000"/>
                    <a:lumOff val="25000"/>
                  </a:schemeClr>
                </a:solidFill>
              </a:rPr>
              <a:t>not</a:t>
            </a:r>
            <a:r>
              <a:rPr lang="en-US" sz="1600" dirty="0">
                <a:solidFill>
                  <a:schemeClr val="tx1">
                    <a:lumMod val="75000"/>
                    <a:lumOff val="25000"/>
                  </a:schemeClr>
                </a:solidFill>
              </a:rPr>
              <a:t> enter more Level 1 cases than you can handle (inquiries, phone calls, delivery arrangements; space for donations, etc.)</a:t>
            </a:r>
          </a:p>
          <a:p>
            <a:pPr marL="285750" indent="-285750">
              <a:buFont typeface="Wingdings" panose="05000000000000000000" pitchFamily="2" charset="2"/>
              <a:buChar char="v"/>
            </a:pPr>
            <a:endParaRPr lang="en-US" sz="12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a:t>
            </a:r>
            <a:r>
              <a:rPr lang="en-US" sz="1600" u="sng" dirty="0">
                <a:solidFill>
                  <a:schemeClr val="tx1">
                    <a:lumMod val="75000"/>
                    <a:lumOff val="25000"/>
                  </a:schemeClr>
                </a:solidFill>
              </a:rPr>
              <a:t>not</a:t>
            </a:r>
            <a:r>
              <a:rPr lang="en-US" sz="1600" dirty="0">
                <a:solidFill>
                  <a:schemeClr val="tx1">
                    <a:lumMod val="75000"/>
                    <a:lumOff val="25000"/>
                  </a:schemeClr>
                </a:solidFill>
              </a:rPr>
              <a:t> make checks payable to a child; consider who is to be named as the payee</a:t>
            </a:r>
          </a:p>
          <a:p>
            <a:pPr marL="285750" indent="-285750">
              <a:buFont typeface="Wingdings" panose="05000000000000000000" pitchFamily="2" charset="2"/>
              <a:buChar char="v"/>
            </a:pPr>
            <a:endParaRPr lang="en-US" sz="12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a:t>
            </a:r>
            <a:r>
              <a:rPr lang="en-US" sz="1600" u="sng" dirty="0">
                <a:solidFill>
                  <a:schemeClr val="tx1">
                    <a:lumMod val="75000"/>
                    <a:lumOff val="25000"/>
                  </a:schemeClr>
                </a:solidFill>
              </a:rPr>
              <a:t>not</a:t>
            </a:r>
            <a:r>
              <a:rPr lang="en-US" sz="1600" dirty="0">
                <a:solidFill>
                  <a:schemeClr val="tx1">
                    <a:lumMod val="75000"/>
                    <a:lumOff val="25000"/>
                  </a:schemeClr>
                </a:solidFill>
              </a:rPr>
              <a:t> have clients call 100 NC or     2-1-1 with questions</a:t>
            </a:r>
          </a:p>
          <a:p>
            <a:pPr marL="285750" indent="-285750">
              <a:buFont typeface="Wingdings" panose="05000000000000000000" pitchFamily="2" charset="2"/>
              <a:buChar char="v"/>
            </a:pPr>
            <a:endParaRPr lang="en-US" sz="12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Agency employees </a:t>
            </a:r>
            <a:r>
              <a:rPr lang="en-US" sz="1600" u="sng" dirty="0">
                <a:solidFill>
                  <a:schemeClr val="tx1">
                    <a:lumMod val="75000"/>
                    <a:lumOff val="25000"/>
                  </a:schemeClr>
                </a:solidFill>
              </a:rPr>
              <a:t>cannot</a:t>
            </a:r>
            <a:r>
              <a:rPr lang="en-US" sz="1600" dirty="0">
                <a:solidFill>
                  <a:schemeClr val="tx1">
                    <a:lumMod val="75000"/>
                    <a:lumOff val="25000"/>
                  </a:schemeClr>
                </a:solidFill>
              </a:rPr>
              <a:t> be recipients at their employer</a:t>
            </a:r>
          </a:p>
        </p:txBody>
      </p:sp>
      <p:sp>
        <p:nvSpPr>
          <p:cNvPr id="17" name="TextBox 16"/>
          <p:cNvSpPr txBox="1"/>
          <p:nvPr/>
        </p:nvSpPr>
        <p:spPr>
          <a:xfrm>
            <a:off x="609600" y="1759327"/>
            <a:ext cx="3505200" cy="4031873"/>
          </a:xfrm>
          <a:prstGeom prst="rect">
            <a:avLst/>
          </a:prstGeom>
          <a:noFill/>
        </p:spPr>
        <p:txBody>
          <a:bodyPr wrap="square" rtlCol="0">
            <a:spAutoFit/>
          </a:bodyPr>
          <a:lstStyle/>
          <a:p>
            <a:pPr marL="285750" indent="-285750">
              <a:buFont typeface="Wingdings" panose="05000000000000000000" pitchFamily="2" charset="2"/>
              <a:buChar char="v"/>
            </a:pPr>
            <a:r>
              <a:rPr lang="en-US" sz="1600" dirty="0">
                <a:solidFill>
                  <a:schemeClr val="tx1">
                    <a:lumMod val="75000"/>
                    <a:lumOff val="25000"/>
                  </a:schemeClr>
                </a:solidFill>
              </a:rPr>
              <a:t>Agencies are responsible for assigning case level and for entering all case stories and information</a:t>
            </a:r>
          </a:p>
          <a:p>
            <a:pPr marL="285750" indent="-285750">
              <a:buFont typeface="Wingdings" panose="05000000000000000000" pitchFamily="2" charset="2"/>
              <a:buChar char="v"/>
            </a:pPr>
            <a:endParaRPr lang="en-US" sz="16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spell client names correctly so that names are correct on checks</a:t>
            </a:r>
          </a:p>
          <a:p>
            <a:pPr marL="285750" indent="-285750">
              <a:buFont typeface="Wingdings" panose="05000000000000000000" pitchFamily="2" charset="2"/>
              <a:buChar char="v"/>
            </a:pPr>
            <a:endParaRPr lang="en-US" sz="16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communicate with clients -Agencies are responsible for all communication with clients </a:t>
            </a:r>
          </a:p>
          <a:p>
            <a:pPr marL="285750" indent="-285750">
              <a:buFont typeface="Wingdings" panose="05000000000000000000" pitchFamily="2" charset="2"/>
              <a:buChar char="v"/>
            </a:pPr>
            <a:endParaRPr lang="en-US" sz="16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make sure numbers and names in family match case stories</a:t>
            </a:r>
          </a:p>
          <a:p>
            <a:pPr marL="285750" indent="-285750">
              <a:buFont typeface="Wingdings" panose="05000000000000000000" pitchFamily="2" charset="2"/>
              <a:buChar char="v"/>
            </a:pPr>
            <a:endParaRPr lang="en-US" sz="1600" dirty="0">
              <a:solidFill>
                <a:schemeClr val="tx1">
                  <a:lumMod val="75000"/>
                  <a:lumOff val="25000"/>
                </a:schemeClr>
              </a:solidFill>
            </a:endParaRPr>
          </a:p>
          <a:p>
            <a:pPr marL="285750" indent="-285750">
              <a:buFont typeface="Wingdings" panose="05000000000000000000" pitchFamily="2" charset="2"/>
              <a:buChar char="v"/>
            </a:pPr>
            <a:r>
              <a:rPr lang="en-US" sz="1600" dirty="0">
                <a:solidFill>
                  <a:schemeClr val="tx1">
                    <a:lumMod val="75000"/>
                    <a:lumOff val="25000"/>
                  </a:schemeClr>
                </a:solidFill>
              </a:rPr>
              <a:t>Do treat Adopters with respect – Adopters are donors to your agency</a:t>
            </a:r>
          </a:p>
        </p:txBody>
      </p:sp>
      <p:sp>
        <p:nvSpPr>
          <p:cNvPr id="25" name="TextBox 24"/>
          <p:cNvSpPr txBox="1"/>
          <p:nvPr/>
        </p:nvSpPr>
        <p:spPr>
          <a:xfrm>
            <a:off x="685800" y="2831068"/>
            <a:ext cx="184731" cy="1477328"/>
          </a:xfrm>
          <a:prstGeom prst="rect">
            <a:avLst/>
          </a:prstGeom>
          <a:noFill/>
        </p:spPr>
        <p:txBody>
          <a:bodyPr wrap="none" rtlCol="0">
            <a:spAutoFit/>
          </a:bodyPr>
          <a:lstStyle/>
          <a:p>
            <a:endParaRPr lang="en-US" dirty="0">
              <a:solidFill>
                <a:schemeClr val="accent5">
                  <a:lumMod val="60000"/>
                  <a:lumOff val="40000"/>
                </a:schemeClr>
              </a:solidFill>
            </a:endParaRPr>
          </a:p>
          <a:p>
            <a:endParaRPr lang="en-US" dirty="0">
              <a:solidFill>
                <a:schemeClr val="accent5">
                  <a:lumMod val="60000"/>
                  <a:lumOff val="40000"/>
                </a:schemeClr>
              </a:solidFill>
            </a:endParaRPr>
          </a:p>
          <a:p>
            <a:endParaRPr lang="en-US" dirty="0">
              <a:solidFill>
                <a:schemeClr val="accent5">
                  <a:lumMod val="60000"/>
                  <a:lumOff val="40000"/>
                </a:schemeClr>
              </a:solidFill>
            </a:endParaRPr>
          </a:p>
          <a:p>
            <a:endParaRPr lang="en-US" dirty="0">
              <a:solidFill>
                <a:schemeClr val="accent5">
                  <a:lumMod val="60000"/>
                  <a:lumOff val="40000"/>
                </a:schemeClr>
              </a:solidFill>
            </a:endParaRPr>
          </a:p>
          <a:p>
            <a:endParaRPr lang="en-US" dirty="0">
              <a:solidFill>
                <a:schemeClr val="accent5">
                  <a:lumMod val="60000"/>
                  <a:lumOff val="40000"/>
                </a:schemeClr>
              </a:solidFill>
            </a:endParaRPr>
          </a:p>
        </p:txBody>
      </p:sp>
      <p:sp>
        <p:nvSpPr>
          <p:cNvPr id="2" name="Rectangle 1"/>
          <p:cNvSpPr/>
          <p:nvPr/>
        </p:nvSpPr>
        <p:spPr>
          <a:xfrm>
            <a:off x="2733971" y="457200"/>
            <a:ext cx="3676070" cy="523220"/>
          </a:xfrm>
          <a:prstGeom prst="rect">
            <a:avLst/>
          </a:prstGeom>
        </p:spPr>
        <p:txBody>
          <a:bodyPr wrap="none">
            <a:spAutoFit/>
          </a:bodyPr>
          <a:lstStyle/>
          <a:p>
            <a:pPr algn="ctr"/>
            <a:r>
              <a:rPr lang="en-US" sz="2800" b="1" dirty="0">
                <a:solidFill>
                  <a:schemeClr val="bg1"/>
                </a:solidFill>
              </a:rPr>
              <a:t>Agency Do’s and Don’ts</a:t>
            </a:r>
            <a:endParaRPr lang="en-US" sz="2800" dirty="0">
              <a:solidFill>
                <a:schemeClr val="bg1"/>
              </a:solidFill>
            </a:endParaRPr>
          </a:p>
        </p:txBody>
      </p:sp>
      <p:sp>
        <p:nvSpPr>
          <p:cNvPr id="4" name="TextBox 3"/>
          <p:cNvSpPr txBox="1"/>
          <p:nvPr/>
        </p:nvSpPr>
        <p:spPr>
          <a:xfrm>
            <a:off x="808182" y="6096000"/>
            <a:ext cx="7527635" cy="369332"/>
          </a:xfrm>
          <a:prstGeom prst="rect">
            <a:avLst/>
          </a:prstGeom>
          <a:noFill/>
        </p:spPr>
        <p:txBody>
          <a:bodyPr wrap="square" rtlCol="0">
            <a:spAutoFit/>
          </a:bodyPr>
          <a:lstStyle/>
          <a:p>
            <a:pPr algn="ctr"/>
            <a:r>
              <a:rPr lang="en-US" b="1" dirty="0">
                <a:solidFill>
                  <a:schemeClr val="bg1">
                    <a:lumMod val="50000"/>
                  </a:schemeClr>
                </a:solidFill>
              </a:rPr>
              <a:t>Agencies are responsible for the program’s integrity</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065074"/>
            <a:ext cx="8458200" cy="1754326"/>
          </a:xfrm>
          <a:prstGeom prst="rect">
            <a:avLst/>
          </a:prstGeom>
          <a:noFill/>
        </p:spPr>
        <p:txBody>
          <a:bodyPr wrap="square" rtlCol="0">
            <a:spAutoFit/>
          </a:bodyPr>
          <a:lstStyle/>
          <a:p>
            <a:endParaRPr lang="en-US" dirty="0"/>
          </a:p>
          <a:p>
            <a:endParaRPr lang="en-US" dirty="0"/>
          </a:p>
          <a:p>
            <a:endParaRPr lang="en-US" dirty="0"/>
          </a:p>
          <a:p>
            <a:endParaRPr lang="en-US" dirty="0"/>
          </a:p>
          <a:p>
            <a:pPr lvl="2"/>
            <a:r>
              <a:rPr lang="en-US" dirty="0"/>
              <a:t>   </a:t>
            </a:r>
          </a:p>
          <a:p>
            <a:pPr lvl="2">
              <a:buFont typeface="Arial" pitchFamily="34" charset="0"/>
              <a:buChar char="•"/>
            </a:pPr>
            <a:endParaRPr lang="en-US" dirty="0"/>
          </a:p>
        </p:txBody>
      </p:sp>
      <p:pic>
        <p:nvPicPr>
          <p:cNvPr id="3" name="Picture 2" descr="Long header short.jpg"/>
          <p:cNvPicPr>
            <a:picLocks noChangeAspect="1"/>
          </p:cNvPicPr>
          <p:nvPr/>
        </p:nvPicPr>
        <p:blipFill>
          <a:blip r:embed="rId2" cstate="print"/>
          <a:stretch>
            <a:fillRect/>
          </a:stretch>
        </p:blipFill>
        <p:spPr>
          <a:xfrm>
            <a:off x="0" y="457200"/>
            <a:ext cx="9144000" cy="526852"/>
          </a:xfrm>
          <a:prstGeom prst="rect">
            <a:avLst/>
          </a:prstGeom>
        </p:spPr>
      </p:pic>
      <p:sp>
        <p:nvSpPr>
          <p:cNvPr id="5" name="TextBox 4"/>
          <p:cNvSpPr txBox="1"/>
          <p:nvPr/>
        </p:nvSpPr>
        <p:spPr>
          <a:xfrm>
            <a:off x="0" y="457200"/>
            <a:ext cx="9144000" cy="523220"/>
          </a:xfrm>
          <a:prstGeom prst="rect">
            <a:avLst/>
          </a:prstGeom>
          <a:noFill/>
        </p:spPr>
        <p:txBody>
          <a:bodyPr wrap="square" rtlCol="0">
            <a:spAutoFit/>
          </a:bodyPr>
          <a:lstStyle/>
          <a:p>
            <a:pPr algn="ctr"/>
            <a:r>
              <a:rPr lang="en-US" sz="2800" b="1" dirty="0">
                <a:solidFill>
                  <a:prstClr val="white"/>
                </a:solidFill>
              </a:rPr>
              <a:t>100 Neediest Cases Reports</a:t>
            </a:r>
            <a:endParaRPr lang="en-US" sz="2800" dirty="0">
              <a:solidFill>
                <a:prstClr val="white"/>
              </a:solidFill>
            </a:endParaRPr>
          </a:p>
        </p:txBody>
      </p:sp>
      <p:sp>
        <p:nvSpPr>
          <p:cNvPr id="6" name="Rectangle 5"/>
          <p:cNvSpPr/>
          <p:nvPr/>
        </p:nvSpPr>
        <p:spPr>
          <a:xfrm>
            <a:off x="1981200" y="2133600"/>
            <a:ext cx="2133600" cy="304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TextBox 8">
            <a:extLst>
              <a:ext uri="{FF2B5EF4-FFF2-40B4-BE49-F238E27FC236}">
                <a16:creationId xmlns:a16="http://schemas.microsoft.com/office/drawing/2014/main" id="{9299CBEA-C776-728E-3945-001A4DC99563}"/>
              </a:ext>
            </a:extLst>
          </p:cNvPr>
          <p:cNvSpPr txBox="1"/>
          <p:nvPr/>
        </p:nvSpPr>
        <p:spPr>
          <a:xfrm>
            <a:off x="2819400" y="2767280"/>
            <a:ext cx="3695700" cy="1323439"/>
          </a:xfrm>
          <a:prstGeom prst="rect">
            <a:avLst/>
          </a:prstGeom>
          <a:noFill/>
        </p:spPr>
        <p:txBody>
          <a:bodyPr wrap="square" rtlCol="0">
            <a:spAutoFit/>
          </a:bodyPr>
          <a:lstStyle/>
          <a:p>
            <a:pPr algn="ctr"/>
            <a:r>
              <a:rPr lang="en-US" sz="4000" b="1" dirty="0">
                <a:solidFill>
                  <a:srgbClr val="95B3D7"/>
                </a:solidFill>
              </a:rPr>
              <a:t>Live Demo</a:t>
            </a:r>
          </a:p>
          <a:p>
            <a:pPr algn="ctr"/>
            <a:r>
              <a:rPr lang="en-US" sz="4000" b="1" dirty="0">
                <a:solidFill>
                  <a:srgbClr val="95B3D7"/>
                </a:solidFill>
              </a:rPr>
              <a:t>(Reports)</a:t>
            </a:r>
          </a:p>
        </p:txBody>
      </p:sp>
    </p:spTree>
    <p:extLst>
      <p:ext uri="{BB962C8B-B14F-4D97-AF65-F5344CB8AC3E}">
        <p14:creationId xmlns:p14="http://schemas.microsoft.com/office/powerpoint/2010/main" val="275757191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81000" y="1295400"/>
            <a:ext cx="8458200" cy="4862870"/>
          </a:xfrm>
          <a:prstGeom prst="rect">
            <a:avLst/>
          </a:prstGeom>
          <a:noFill/>
        </p:spPr>
        <p:txBody>
          <a:bodyPr wrap="square" rtlCol="0">
            <a:spAutoFit/>
          </a:bodyPr>
          <a:lstStyle/>
          <a:p>
            <a:pPr>
              <a:lnSpc>
                <a:spcPct val="150000"/>
              </a:lnSpc>
            </a:pPr>
            <a:r>
              <a:rPr lang="en-US" sz="2000" dirty="0"/>
              <a:t>July 2022		100 NC Partner Agency Training</a:t>
            </a:r>
          </a:p>
          <a:p>
            <a:pPr>
              <a:lnSpc>
                <a:spcPct val="150000"/>
              </a:lnSpc>
            </a:pPr>
            <a:r>
              <a:rPr lang="en-US" sz="2000" dirty="0"/>
              <a:t>July 22, 2020		Website Opens – </a:t>
            </a:r>
            <a:r>
              <a:rPr lang="en-US" dirty="0"/>
              <a:t>Begin Entering Case Stories</a:t>
            </a:r>
          </a:p>
          <a:p>
            <a:pPr>
              <a:lnSpc>
                <a:spcPct val="150000"/>
              </a:lnSpc>
            </a:pPr>
            <a:r>
              <a:rPr lang="en-US" sz="2000" dirty="0"/>
              <a:t>September 18, 2020	Website Closes – </a:t>
            </a:r>
            <a:r>
              <a:rPr lang="en-US" dirty="0"/>
              <a:t>No Longer Able to Enter Case Stories</a:t>
            </a:r>
          </a:p>
          <a:p>
            <a:pPr>
              <a:lnSpc>
                <a:spcPct val="150000"/>
              </a:lnSpc>
            </a:pPr>
            <a:r>
              <a:rPr lang="en-US" sz="2000" dirty="0"/>
              <a:t>Sep 21 – Oct 12, 2020	Screening of Cases for St. Louis Post Dispatch</a:t>
            </a:r>
          </a:p>
          <a:p>
            <a:pPr>
              <a:lnSpc>
                <a:spcPct val="150000"/>
              </a:lnSpc>
            </a:pPr>
            <a:r>
              <a:rPr lang="en-US" sz="2000" dirty="0"/>
              <a:t>Mid October 2020	Selection of Top 100 NC Stories for Post Dispatch</a:t>
            </a:r>
          </a:p>
          <a:p>
            <a:pPr>
              <a:lnSpc>
                <a:spcPct val="150000"/>
              </a:lnSpc>
            </a:pPr>
            <a:r>
              <a:rPr lang="en-US" sz="2000" dirty="0"/>
              <a:t>Mid November  2020	Printing  of 100 NC Stories in Post Dispatch Begins</a:t>
            </a:r>
          </a:p>
          <a:p>
            <a:pPr>
              <a:lnSpc>
                <a:spcPct val="150000"/>
              </a:lnSpc>
            </a:pPr>
            <a:r>
              <a:rPr lang="en-US" sz="2000" dirty="0"/>
              <a:t>December 9 &amp; 10, 2020	100 NC Checks Pick-Up (1</a:t>
            </a:r>
            <a:r>
              <a:rPr lang="en-US" sz="2000" baseline="30000" dirty="0"/>
              <a:t>st</a:t>
            </a:r>
            <a:r>
              <a:rPr lang="en-US" sz="2000" dirty="0"/>
              <a:t> Cut for Allocations)</a:t>
            </a:r>
          </a:p>
          <a:p>
            <a:pPr>
              <a:lnSpc>
                <a:spcPct val="150000"/>
              </a:lnSpc>
            </a:pPr>
            <a:r>
              <a:rPr lang="en-US" sz="2000" dirty="0"/>
              <a:t>January  2020 </a:t>
            </a:r>
            <a:r>
              <a:rPr lang="en-US" sz="1600" dirty="0"/>
              <a:t>(3rd week)</a:t>
            </a:r>
            <a:r>
              <a:rPr lang="en-US" sz="2000" dirty="0"/>
              <a:t>	100 NC Checks Pick-Up (2</a:t>
            </a:r>
            <a:r>
              <a:rPr lang="en-US" sz="2000" baseline="30000" dirty="0"/>
              <a:t>nd</a:t>
            </a:r>
            <a:r>
              <a:rPr lang="en-US" sz="2000" dirty="0"/>
              <a:t>  Cut for Designations)</a:t>
            </a:r>
          </a:p>
          <a:p>
            <a:pPr>
              <a:lnSpc>
                <a:spcPct val="150000"/>
              </a:lnSpc>
            </a:pPr>
            <a:r>
              <a:rPr lang="en-US" sz="2000" dirty="0"/>
              <a:t>March  2020		100 NC Checks Pick-Up (3</a:t>
            </a:r>
            <a:r>
              <a:rPr lang="en-US" sz="2000" baseline="30000" dirty="0"/>
              <a:t>rd</a:t>
            </a:r>
            <a:r>
              <a:rPr lang="en-US" sz="2000" dirty="0"/>
              <a:t> Cut for Late Designations)</a:t>
            </a:r>
          </a:p>
          <a:p>
            <a:endParaRPr lang="en-US" sz="2000" dirty="0"/>
          </a:p>
          <a:p>
            <a:pPr algn="ctr"/>
            <a:r>
              <a:rPr lang="en-US" sz="2000" dirty="0"/>
              <a:t>DATES SUBJECT TO CHANGE - You will be notified accordingly</a:t>
            </a:r>
          </a:p>
        </p:txBody>
      </p:sp>
      <p:pic>
        <p:nvPicPr>
          <p:cNvPr id="3" name="Picture 2" descr="Long header short.jpg"/>
          <p:cNvPicPr>
            <a:picLocks noChangeAspect="1"/>
          </p:cNvPicPr>
          <p:nvPr/>
        </p:nvPicPr>
        <p:blipFill>
          <a:blip r:embed="rId3" cstate="print"/>
          <a:stretch>
            <a:fillRect/>
          </a:stretch>
        </p:blipFill>
        <p:spPr>
          <a:xfrm>
            <a:off x="0" y="457200"/>
            <a:ext cx="9144000" cy="526852"/>
          </a:xfrm>
          <a:prstGeom prst="rect">
            <a:avLst/>
          </a:prstGeom>
        </p:spPr>
      </p:pic>
      <p:sp>
        <p:nvSpPr>
          <p:cNvPr id="5" name="TextBox 4"/>
          <p:cNvSpPr txBox="1"/>
          <p:nvPr/>
        </p:nvSpPr>
        <p:spPr>
          <a:xfrm>
            <a:off x="0" y="457200"/>
            <a:ext cx="9144000" cy="523220"/>
          </a:xfrm>
          <a:prstGeom prst="rect">
            <a:avLst/>
          </a:prstGeom>
          <a:noFill/>
        </p:spPr>
        <p:txBody>
          <a:bodyPr wrap="square" rtlCol="0">
            <a:spAutoFit/>
          </a:bodyPr>
          <a:lstStyle/>
          <a:p>
            <a:pPr algn="ctr"/>
            <a:r>
              <a:rPr lang="en-US" sz="2800" b="1" dirty="0">
                <a:solidFill>
                  <a:prstClr val="white"/>
                </a:solidFill>
              </a:rPr>
              <a:t>KEY DATES FOR 100 NEEDIEST CASES - 2022</a:t>
            </a:r>
            <a:endParaRPr lang="en-US" sz="2800" dirty="0">
              <a:solidFill>
                <a:prstClr val="white"/>
              </a:solidFill>
            </a:endParaRPr>
          </a:p>
        </p:txBody>
      </p:sp>
    </p:spTree>
    <p:extLst>
      <p:ext uri="{BB962C8B-B14F-4D97-AF65-F5344CB8AC3E}">
        <p14:creationId xmlns:p14="http://schemas.microsoft.com/office/powerpoint/2010/main" val="7350157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Long header short.jpg"/>
          <p:cNvPicPr>
            <a:picLocks noChangeAspect="1"/>
          </p:cNvPicPr>
          <p:nvPr/>
        </p:nvPicPr>
        <p:blipFill>
          <a:blip r:embed="rId3" cstate="print"/>
          <a:stretch>
            <a:fillRect/>
          </a:stretch>
        </p:blipFill>
        <p:spPr>
          <a:xfrm>
            <a:off x="0" y="457199"/>
            <a:ext cx="9144000" cy="914401"/>
          </a:xfrm>
          <a:prstGeom prst="rect">
            <a:avLst/>
          </a:prstGeom>
        </p:spPr>
      </p:pic>
      <p:sp>
        <p:nvSpPr>
          <p:cNvPr id="6" name="TextBox 5"/>
          <p:cNvSpPr txBox="1"/>
          <p:nvPr/>
        </p:nvSpPr>
        <p:spPr>
          <a:xfrm>
            <a:off x="152400" y="385643"/>
            <a:ext cx="9144000" cy="954107"/>
          </a:xfrm>
          <a:prstGeom prst="rect">
            <a:avLst/>
          </a:prstGeom>
          <a:noFill/>
        </p:spPr>
        <p:txBody>
          <a:bodyPr wrap="square" rtlCol="0">
            <a:spAutoFit/>
          </a:bodyPr>
          <a:lstStyle/>
          <a:p>
            <a:pPr algn="ctr"/>
            <a:r>
              <a:rPr lang="en-US" sz="2800" b="1" dirty="0">
                <a:solidFill>
                  <a:schemeClr val="bg1"/>
                </a:solidFill>
              </a:rPr>
              <a:t>100 Neediest Cases Staff Contact</a:t>
            </a:r>
          </a:p>
          <a:p>
            <a:pPr algn="ctr"/>
            <a:r>
              <a:rPr lang="en-US" sz="2800" dirty="0">
                <a:solidFill>
                  <a:schemeClr val="bg1"/>
                </a:solidFill>
              </a:rPr>
              <a:t>(When emailing, please copy all three)</a:t>
            </a:r>
          </a:p>
        </p:txBody>
      </p:sp>
      <p:pic>
        <p:nvPicPr>
          <p:cNvPr id="15" name="Picture 14" descr="UW_hp_vert.jpg"/>
          <p:cNvPicPr>
            <a:picLocks noChangeAspect="1"/>
          </p:cNvPicPr>
          <p:nvPr/>
        </p:nvPicPr>
        <p:blipFill>
          <a:blip r:embed="rId4" cstate="print"/>
          <a:stretch>
            <a:fillRect/>
          </a:stretch>
        </p:blipFill>
        <p:spPr>
          <a:xfrm>
            <a:off x="762000" y="2057400"/>
            <a:ext cx="2743200" cy="2362200"/>
          </a:xfrm>
          <a:prstGeom prst="rect">
            <a:avLst/>
          </a:prstGeom>
        </p:spPr>
      </p:pic>
      <p:sp>
        <p:nvSpPr>
          <p:cNvPr id="17" name="Rectangle 16"/>
          <p:cNvSpPr/>
          <p:nvPr/>
        </p:nvSpPr>
        <p:spPr>
          <a:xfrm>
            <a:off x="4114800" y="1447800"/>
            <a:ext cx="4572000" cy="1371600"/>
          </a:xfrm>
          <a:prstGeom prst="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3">
                  <a:lumMod val="60000"/>
                  <a:lumOff val="40000"/>
                </a:schemeClr>
              </a:solidFill>
            </a:endParaRPr>
          </a:p>
        </p:txBody>
      </p:sp>
      <p:sp>
        <p:nvSpPr>
          <p:cNvPr id="23" name="TextBox 22"/>
          <p:cNvSpPr txBox="1"/>
          <p:nvPr/>
        </p:nvSpPr>
        <p:spPr>
          <a:xfrm>
            <a:off x="4369800" y="1600200"/>
            <a:ext cx="4198265" cy="1200329"/>
          </a:xfrm>
          <a:prstGeom prst="rect">
            <a:avLst/>
          </a:prstGeom>
          <a:noFill/>
        </p:spPr>
        <p:txBody>
          <a:bodyPr wrap="none" rtlCol="0">
            <a:spAutoFit/>
          </a:bodyPr>
          <a:lstStyle/>
          <a:p>
            <a:pPr algn="ctr"/>
            <a:r>
              <a:rPr lang="en-US" sz="2400" b="1" dirty="0">
                <a:solidFill>
                  <a:schemeClr val="bg1"/>
                </a:solidFill>
              </a:rPr>
              <a:t>Becky White</a:t>
            </a:r>
          </a:p>
          <a:p>
            <a:pPr algn="ctr"/>
            <a:r>
              <a:rPr lang="en-US" sz="2400" b="1" dirty="0">
                <a:solidFill>
                  <a:schemeClr val="bg1"/>
                </a:solidFill>
                <a:hlinkClick r:id="rId5"/>
              </a:rPr>
              <a:t>becky.white@stl.unitedway.org</a:t>
            </a:r>
            <a:endParaRPr lang="en-US" sz="2400" b="1" dirty="0">
              <a:solidFill>
                <a:schemeClr val="bg1"/>
              </a:solidFill>
            </a:endParaRPr>
          </a:p>
          <a:p>
            <a:pPr algn="ctr"/>
            <a:r>
              <a:rPr lang="en-US" sz="2400" b="1" dirty="0">
                <a:solidFill>
                  <a:schemeClr val="bg1"/>
                </a:solidFill>
              </a:rPr>
              <a:t>314-242-1881</a:t>
            </a:r>
          </a:p>
        </p:txBody>
      </p:sp>
      <p:sp>
        <p:nvSpPr>
          <p:cNvPr id="24" name="Rectangle 23"/>
          <p:cNvSpPr/>
          <p:nvPr/>
        </p:nvSpPr>
        <p:spPr>
          <a:xfrm>
            <a:off x="4114800" y="3124199"/>
            <a:ext cx="4572000" cy="1352729"/>
          </a:xfrm>
          <a:prstGeom prst="rect">
            <a:avLst/>
          </a:prstGeom>
          <a:solidFill>
            <a:schemeClr val="accent6">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28" name="TextBox 27"/>
          <p:cNvSpPr txBox="1"/>
          <p:nvPr/>
        </p:nvSpPr>
        <p:spPr>
          <a:xfrm>
            <a:off x="4410355" y="3200400"/>
            <a:ext cx="4109844" cy="1200329"/>
          </a:xfrm>
          <a:prstGeom prst="rect">
            <a:avLst/>
          </a:prstGeom>
          <a:noFill/>
        </p:spPr>
        <p:txBody>
          <a:bodyPr wrap="none" rtlCol="0">
            <a:spAutoFit/>
          </a:bodyPr>
          <a:lstStyle/>
          <a:p>
            <a:pPr algn="ctr"/>
            <a:r>
              <a:rPr lang="en-US" sz="2400" b="1" dirty="0">
                <a:solidFill>
                  <a:schemeClr val="bg1"/>
                </a:solidFill>
              </a:rPr>
              <a:t>Judy Sparks</a:t>
            </a:r>
          </a:p>
          <a:p>
            <a:pPr algn="ctr"/>
            <a:r>
              <a:rPr lang="en-US" sz="2400" b="1" dirty="0">
                <a:solidFill>
                  <a:schemeClr val="bg1"/>
                </a:solidFill>
                <a:hlinkClick r:id="rId6"/>
              </a:rPr>
              <a:t>judy.sparks@stl.unitedway.org</a:t>
            </a:r>
            <a:endParaRPr lang="en-US" sz="2400" b="1" dirty="0">
              <a:solidFill>
                <a:schemeClr val="bg1"/>
              </a:solidFill>
            </a:endParaRPr>
          </a:p>
          <a:p>
            <a:pPr algn="ctr"/>
            <a:r>
              <a:rPr lang="en-US" sz="2400" b="1" dirty="0">
                <a:solidFill>
                  <a:schemeClr val="bg1"/>
                </a:solidFill>
              </a:rPr>
              <a:t>314-539-4020</a:t>
            </a:r>
          </a:p>
        </p:txBody>
      </p:sp>
      <p:sp>
        <p:nvSpPr>
          <p:cNvPr id="9" name="Rectangle 8"/>
          <p:cNvSpPr/>
          <p:nvPr/>
        </p:nvSpPr>
        <p:spPr>
          <a:xfrm>
            <a:off x="4114800" y="4876800"/>
            <a:ext cx="4572000" cy="1283732"/>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lumMod val="50000"/>
                </a:schemeClr>
              </a:solidFill>
            </a:endParaRPr>
          </a:p>
        </p:txBody>
      </p:sp>
      <p:sp>
        <p:nvSpPr>
          <p:cNvPr id="10" name="TextBox 9"/>
          <p:cNvSpPr txBox="1"/>
          <p:nvPr/>
        </p:nvSpPr>
        <p:spPr>
          <a:xfrm>
            <a:off x="4262546" y="4960203"/>
            <a:ext cx="4308937" cy="1200329"/>
          </a:xfrm>
          <a:prstGeom prst="rect">
            <a:avLst/>
          </a:prstGeom>
          <a:noFill/>
        </p:spPr>
        <p:txBody>
          <a:bodyPr wrap="none" rtlCol="0">
            <a:spAutoFit/>
          </a:bodyPr>
          <a:lstStyle/>
          <a:p>
            <a:pPr algn="ctr"/>
            <a:r>
              <a:rPr lang="en-US" sz="2400" b="1" dirty="0">
                <a:solidFill>
                  <a:schemeClr val="bg1"/>
                </a:solidFill>
              </a:rPr>
              <a:t> Cathy Vaisvil</a:t>
            </a:r>
          </a:p>
          <a:p>
            <a:pPr algn="ctr"/>
            <a:r>
              <a:rPr lang="en-US" sz="2400" b="1" dirty="0">
                <a:solidFill>
                  <a:schemeClr val="bg1"/>
                </a:solidFill>
                <a:hlinkClick r:id="rId7"/>
              </a:rPr>
              <a:t>cathy.vaisvil@stl.unitedway.org</a:t>
            </a:r>
            <a:endParaRPr lang="en-US" sz="2400" b="1" dirty="0">
              <a:solidFill>
                <a:schemeClr val="bg1"/>
              </a:solidFill>
            </a:endParaRPr>
          </a:p>
          <a:p>
            <a:pPr algn="ctr"/>
            <a:r>
              <a:rPr lang="en-US" sz="2400" b="1" dirty="0">
                <a:solidFill>
                  <a:schemeClr val="bg1"/>
                </a:solidFill>
              </a:rPr>
              <a:t>314-242-1885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p:txBody>
          <a:bodyPr>
            <a:normAutofit/>
          </a:bodyPr>
          <a:lstStyle/>
          <a:p>
            <a:r>
              <a:rPr lang="en-US" dirty="0"/>
              <a:t>Welcome </a:t>
            </a:r>
          </a:p>
          <a:p>
            <a:r>
              <a:rPr lang="en-US" dirty="0"/>
              <a:t>Overview of 100 Neediest Cases</a:t>
            </a:r>
          </a:p>
          <a:p>
            <a:r>
              <a:rPr lang="en-US" dirty="0"/>
              <a:t>Roles, Responsibilities and Program Changes</a:t>
            </a:r>
          </a:p>
          <a:p>
            <a:r>
              <a:rPr lang="en-US" dirty="0"/>
              <a:t>100 Neediest Cases Web Portal</a:t>
            </a:r>
          </a:p>
          <a:p>
            <a:r>
              <a:rPr lang="en-US" dirty="0"/>
              <a:t>Entering and Managing Cases</a:t>
            </a:r>
          </a:p>
          <a:p>
            <a:r>
              <a:rPr lang="en-US" dirty="0"/>
              <a:t>Checks, Adoptions, and Donations</a:t>
            </a:r>
          </a:p>
          <a:p>
            <a:r>
              <a:rPr lang="en-US" dirty="0"/>
              <a:t>Key Dates and Contacts</a:t>
            </a:r>
          </a:p>
          <a:p>
            <a:endParaRPr lang="en-US" dirty="0"/>
          </a:p>
        </p:txBody>
      </p:sp>
      <p:sp>
        <p:nvSpPr>
          <p:cNvPr id="6" name="TextBox 5"/>
          <p:cNvSpPr txBox="1"/>
          <p:nvPr/>
        </p:nvSpPr>
        <p:spPr>
          <a:xfrm>
            <a:off x="0" y="457200"/>
            <a:ext cx="9144000" cy="584775"/>
          </a:xfrm>
          <a:prstGeom prst="rect">
            <a:avLst/>
          </a:prstGeom>
          <a:solidFill>
            <a:schemeClr val="bg1">
              <a:lumMod val="75000"/>
            </a:schemeClr>
          </a:solidFill>
        </p:spPr>
        <p:txBody>
          <a:bodyPr wrap="square" rtlCol="0">
            <a:spAutoFit/>
          </a:bodyPr>
          <a:lstStyle/>
          <a:p>
            <a:pPr algn="ctr"/>
            <a:r>
              <a:rPr lang="en-US" sz="3200" b="1" dirty="0">
                <a:solidFill>
                  <a:schemeClr val="bg1"/>
                </a:solidFill>
              </a:rPr>
              <a:t>AGENDA</a:t>
            </a:r>
            <a:endParaRPr lang="en-US" sz="3200" dirty="0">
              <a:solidFill>
                <a:schemeClr val="bg1"/>
              </a:solidFill>
            </a:endParaRPr>
          </a:p>
        </p:txBody>
      </p:sp>
    </p:spTree>
    <p:extLst>
      <p:ext uri="{BB962C8B-B14F-4D97-AF65-F5344CB8AC3E}">
        <p14:creationId xmlns:p14="http://schemas.microsoft.com/office/powerpoint/2010/main" val="116796631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pic>
        <p:nvPicPr>
          <p:cNvPr id="4" name="Picture 3" descr="stubby header short.jpg"/>
          <p:cNvPicPr>
            <a:picLocks noChangeAspect="1"/>
          </p:cNvPicPr>
          <p:nvPr/>
        </p:nvPicPr>
        <p:blipFill>
          <a:blip r:embed="rId3" cstate="print"/>
          <a:stretch>
            <a:fillRect/>
          </a:stretch>
        </p:blipFill>
        <p:spPr>
          <a:xfrm>
            <a:off x="1295400" y="1905000"/>
            <a:ext cx="6934200" cy="1219200"/>
          </a:xfrm>
          <a:prstGeom prst="rect">
            <a:avLst/>
          </a:prstGeom>
        </p:spPr>
      </p:pic>
      <p:sp>
        <p:nvSpPr>
          <p:cNvPr id="5" name="TextBox 4"/>
          <p:cNvSpPr txBox="1"/>
          <p:nvPr/>
        </p:nvSpPr>
        <p:spPr>
          <a:xfrm>
            <a:off x="152400" y="2209800"/>
            <a:ext cx="9144000" cy="707886"/>
          </a:xfrm>
          <a:prstGeom prst="rect">
            <a:avLst/>
          </a:prstGeom>
          <a:noFill/>
        </p:spPr>
        <p:txBody>
          <a:bodyPr wrap="square" rtlCol="0">
            <a:spAutoFit/>
          </a:bodyPr>
          <a:lstStyle/>
          <a:p>
            <a:pPr algn="ctr"/>
            <a:r>
              <a:rPr lang="en-US" sz="4000" dirty="0">
                <a:solidFill>
                  <a:schemeClr val="bg1"/>
                </a:solidFill>
              </a:rPr>
              <a:t>THANK YOU!</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4114800" y="2438400"/>
            <a:ext cx="439544" cy="707886"/>
          </a:xfrm>
          <a:prstGeom prst="rect">
            <a:avLst/>
          </a:prstGeom>
          <a:noFill/>
        </p:spPr>
        <p:txBody>
          <a:bodyPr wrap="none" rtlCol="0">
            <a:spAutoFit/>
          </a:bodyPr>
          <a:lstStyle/>
          <a:p>
            <a:r>
              <a:rPr lang="en-US" sz="4000" b="1" dirty="0">
                <a:solidFill>
                  <a:prstClr val="white">
                    <a:lumMod val="65000"/>
                  </a:prstClr>
                </a:solidFill>
              </a:rPr>
              <a:t>+</a:t>
            </a:r>
          </a:p>
        </p:txBody>
      </p:sp>
      <p:pic>
        <p:nvPicPr>
          <p:cNvPr id="19" name="Picture 18" descr="Long header short.jpg"/>
          <p:cNvPicPr>
            <a:picLocks noChangeAspect="1"/>
          </p:cNvPicPr>
          <p:nvPr/>
        </p:nvPicPr>
        <p:blipFill>
          <a:blip r:embed="rId3" cstate="print"/>
          <a:stretch>
            <a:fillRect/>
          </a:stretch>
        </p:blipFill>
        <p:spPr>
          <a:xfrm>
            <a:off x="0" y="463748"/>
            <a:ext cx="9144000" cy="526852"/>
          </a:xfrm>
          <a:prstGeom prst="rect">
            <a:avLst/>
          </a:prstGeom>
        </p:spPr>
      </p:pic>
      <p:sp>
        <p:nvSpPr>
          <p:cNvPr id="20" name="TextBox 19"/>
          <p:cNvSpPr txBox="1"/>
          <p:nvPr/>
        </p:nvSpPr>
        <p:spPr>
          <a:xfrm>
            <a:off x="0" y="457200"/>
            <a:ext cx="9144000" cy="523220"/>
          </a:xfrm>
          <a:prstGeom prst="rect">
            <a:avLst/>
          </a:prstGeom>
          <a:noFill/>
        </p:spPr>
        <p:txBody>
          <a:bodyPr wrap="square" rtlCol="0">
            <a:spAutoFit/>
          </a:bodyPr>
          <a:lstStyle/>
          <a:p>
            <a:pPr algn="ctr"/>
            <a:r>
              <a:rPr lang="en-US" sz="2800" b="1" dirty="0">
                <a:solidFill>
                  <a:prstClr val="white"/>
                </a:solidFill>
              </a:rPr>
              <a:t>SPONSORS OF 100 NC CAMPAIGN</a:t>
            </a:r>
            <a:endParaRPr lang="en-US" sz="2800" dirty="0">
              <a:solidFill>
                <a:prstClr val="white"/>
              </a:solidFill>
            </a:endParaRPr>
          </a:p>
        </p:txBody>
      </p:sp>
      <p:sp>
        <p:nvSpPr>
          <p:cNvPr id="31" name="TextBox 30"/>
          <p:cNvSpPr txBox="1"/>
          <p:nvPr/>
        </p:nvSpPr>
        <p:spPr>
          <a:xfrm>
            <a:off x="4114800" y="3733800"/>
            <a:ext cx="439544" cy="707886"/>
          </a:xfrm>
          <a:prstGeom prst="rect">
            <a:avLst/>
          </a:prstGeom>
          <a:noFill/>
        </p:spPr>
        <p:txBody>
          <a:bodyPr wrap="none" rtlCol="0">
            <a:spAutoFit/>
          </a:bodyPr>
          <a:lstStyle/>
          <a:p>
            <a:r>
              <a:rPr lang="en-US" sz="4000" b="1" dirty="0">
                <a:solidFill>
                  <a:prstClr val="white">
                    <a:lumMod val="65000"/>
                  </a:prstClr>
                </a:solidFill>
              </a:rPr>
              <a:t>=</a:t>
            </a:r>
          </a:p>
        </p:txBody>
      </p:sp>
      <p:pic>
        <p:nvPicPr>
          <p:cNvPr id="15" name="Picture 14" descr="UW_hp_vert.jpg"/>
          <p:cNvPicPr>
            <a:picLocks noChangeAspect="1"/>
          </p:cNvPicPr>
          <p:nvPr/>
        </p:nvPicPr>
        <p:blipFill>
          <a:blip r:embed="rId4" cstate="print"/>
          <a:stretch>
            <a:fillRect/>
          </a:stretch>
        </p:blipFill>
        <p:spPr>
          <a:xfrm>
            <a:off x="762000" y="1488591"/>
            <a:ext cx="2667000" cy="2296583"/>
          </a:xfrm>
          <a:prstGeom prst="rect">
            <a:avLst/>
          </a:prstGeom>
        </p:spPr>
      </p:pic>
      <p:pic>
        <p:nvPicPr>
          <p:cNvPr id="1026" name="Picture 2" descr="C:\Users\dpeal\AppData\Local\Microsoft\Windows\Temporary Internet Files\Content.Outlook\GY6UHJ2O\100 Neediest Logo_10.14.jpg"/>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286000" y="4767884"/>
            <a:ext cx="4419600" cy="642315"/>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800600" y="2636883"/>
            <a:ext cx="4130303" cy="509404"/>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13" descr="Long header short.jpg"/>
          <p:cNvPicPr>
            <a:picLocks noChangeAspect="1"/>
          </p:cNvPicPr>
          <p:nvPr/>
        </p:nvPicPr>
        <p:blipFill>
          <a:blip r:embed="rId3" cstate="print"/>
          <a:stretch>
            <a:fillRect/>
          </a:stretch>
        </p:blipFill>
        <p:spPr>
          <a:xfrm>
            <a:off x="0" y="457200"/>
            <a:ext cx="9144000" cy="526852"/>
          </a:xfrm>
          <a:prstGeom prst="rect">
            <a:avLst/>
          </a:prstGeom>
        </p:spPr>
      </p:pic>
      <p:sp>
        <p:nvSpPr>
          <p:cNvPr id="13" name="Rectangle 12"/>
          <p:cNvSpPr/>
          <p:nvPr/>
        </p:nvSpPr>
        <p:spPr>
          <a:xfrm>
            <a:off x="1600200" y="1676400"/>
            <a:ext cx="2788356" cy="1981200"/>
          </a:xfrm>
          <a:prstGeom prst="rect">
            <a:avLst/>
          </a:prstGeom>
          <a:solidFill>
            <a:schemeClr val="accent5">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p:cNvSpPr/>
          <p:nvPr/>
        </p:nvSpPr>
        <p:spPr>
          <a:xfrm>
            <a:off x="4540956" y="3733800"/>
            <a:ext cx="2681111" cy="1981200"/>
          </a:xfrm>
          <a:prstGeom prst="rect">
            <a:avLst/>
          </a:prstGeom>
          <a:solidFill>
            <a:schemeClr val="accent4">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2">
                  <a:lumMod val="40000"/>
                  <a:lumOff val="60000"/>
                </a:schemeClr>
              </a:solidFill>
            </a:endParaRPr>
          </a:p>
        </p:txBody>
      </p:sp>
      <p:sp>
        <p:nvSpPr>
          <p:cNvPr id="6" name="TextBox 5"/>
          <p:cNvSpPr txBox="1"/>
          <p:nvPr/>
        </p:nvSpPr>
        <p:spPr>
          <a:xfrm>
            <a:off x="0" y="457200"/>
            <a:ext cx="9144000" cy="523220"/>
          </a:xfrm>
          <a:prstGeom prst="rect">
            <a:avLst/>
          </a:prstGeom>
          <a:noFill/>
        </p:spPr>
        <p:txBody>
          <a:bodyPr wrap="square" rtlCol="0">
            <a:spAutoFit/>
          </a:bodyPr>
          <a:lstStyle/>
          <a:p>
            <a:pPr algn="ctr"/>
            <a:r>
              <a:rPr lang="en-US" sz="2800" b="1" dirty="0">
                <a:solidFill>
                  <a:schemeClr val="bg1"/>
                </a:solidFill>
              </a:rPr>
              <a:t>Partnering to Provide Help and Support</a:t>
            </a:r>
            <a:endParaRPr lang="en-US" sz="2800" dirty="0">
              <a:solidFill>
                <a:schemeClr val="bg1"/>
              </a:solidFill>
            </a:endParaRPr>
          </a:p>
        </p:txBody>
      </p:sp>
      <p:sp>
        <p:nvSpPr>
          <p:cNvPr id="20" name="Rectangle 19"/>
          <p:cNvSpPr/>
          <p:nvPr/>
        </p:nvSpPr>
        <p:spPr>
          <a:xfrm>
            <a:off x="4540956" y="1676400"/>
            <a:ext cx="2681111" cy="1981200"/>
          </a:xfrm>
          <a:prstGeom prst="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accent6">
                  <a:lumMod val="40000"/>
                  <a:lumOff val="60000"/>
                </a:schemeClr>
              </a:solidFill>
            </a:endParaRPr>
          </a:p>
        </p:txBody>
      </p:sp>
      <p:sp>
        <p:nvSpPr>
          <p:cNvPr id="21" name="Rectangle 20"/>
          <p:cNvSpPr/>
          <p:nvPr/>
        </p:nvSpPr>
        <p:spPr>
          <a:xfrm>
            <a:off x="1600200" y="3733800"/>
            <a:ext cx="2819400" cy="1981200"/>
          </a:xfrm>
          <a:prstGeom prst="rect">
            <a:avLst/>
          </a:prstGeom>
          <a:solidFill>
            <a:schemeClr val="accent3">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TextBox 32"/>
          <p:cNvSpPr txBox="1"/>
          <p:nvPr/>
        </p:nvSpPr>
        <p:spPr>
          <a:xfrm>
            <a:off x="1752600" y="1676400"/>
            <a:ext cx="2370666" cy="461665"/>
          </a:xfrm>
          <a:prstGeom prst="rect">
            <a:avLst/>
          </a:prstGeom>
          <a:noFill/>
        </p:spPr>
        <p:txBody>
          <a:bodyPr wrap="square" rtlCol="0">
            <a:spAutoFit/>
          </a:bodyPr>
          <a:lstStyle/>
          <a:p>
            <a:r>
              <a:rPr lang="en-US" sz="2400" b="1" dirty="0">
                <a:solidFill>
                  <a:schemeClr val="bg1"/>
                </a:solidFill>
              </a:rPr>
              <a:t>AGENCIES</a:t>
            </a:r>
          </a:p>
        </p:txBody>
      </p:sp>
      <p:sp>
        <p:nvSpPr>
          <p:cNvPr id="34" name="TextBox 33"/>
          <p:cNvSpPr txBox="1"/>
          <p:nvPr/>
        </p:nvSpPr>
        <p:spPr>
          <a:xfrm>
            <a:off x="4724400" y="1676400"/>
            <a:ext cx="2370666" cy="461665"/>
          </a:xfrm>
          <a:prstGeom prst="rect">
            <a:avLst/>
          </a:prstGeom>
          <a:noFill/>
        </p:spPr>
        <p:txBody>
          <a:bodyPr wrap="square" rtlCol="0">
            <a:spAutoFit/>
          </a:bodyPr>
          <a:lstStyle/>
          <a:p>
            <a:pPr algn="r"/>
            <a:r>
              <a:rPr lang="en-US" sz="2400" b="1" dirty="0">
                <a:solidFill>
                  <a:schemeClr val="bg1"/>
                </a:solidFill>
              </a:rPr>
              <a:t>CLIENTS</a:t>
            </a:r>
          </a:p>
        </p:txBody>
      </p:sp>
      <p:sp>
        <p:nvSpPr>
          <p:cNvPr id="35" name="TextBox 34"/>
          <p:cNvSpPr txBox="1"/>
          <p:nvPr/>
        </p:nvSpPr>
        <p:spPr>
          <a:xfrm>
            <a:off x="1667934" y="5253335"/>
            <a:ext cx="2370666" cy="461665"/>
          </a:xfrm>
          <a:prstGeom prst="rect">
            <a:avLst/>
          </a:prstGeom>
          <a:noFill/>
          <a:scene3d>
            <a:camera prst="orthographicFront"/>
            <a:lightRig rig="threePt" dir="t"/>
          </a:scene3d>
          <a:sp3d>
            <a:bevelT/>
          </a:sp3d>
        </p:spPr>
        <p:txBody>
          <a:bodyPr wrap="square" rtlCol="0">
            <a:spAutoFit/>
          </a:bodyPr>
          <a:lstStyle/>
          <a:p>
            <a:r>
              <a:rPr lang="en-US" sz="2400" b="1" dirty="0">
                <a:solidFill>
                  <a:schemeClr val="bg1"/>
                </a:solidFill>
              </a:rPr>
              <a:t>VOLUNTEERS</a:t>
            </a:r>
          </a:p>
        </p:txBody>
      </p:sp>
      <p:sp>
        <p:nvSpPr>
          <p:cNvPr id="36" name="TextBox 35"/>
          <p:cNvSpPr txBox="1"/>
          <p:nvPr/>
        </p:nvSpPr>
        <p:spPr>
          <a:xfrm>
            <a:off x="4792134" y="5253335"/>
            <a:ext cx="2370666" cy="461665"/>
          </a:xfrm>
          <a:prstGeom prst="rect">
            <a:avLst/>
          </a:prstGeom>
          <a:noFill/>
        </p:spPr>
        <p:txBody>
          <a:bodyPr wrap="square" rtlCol="0">
            <a:spAutoFit/>
          </a:bodyPr>
          <a:lstStyle/>
          <a:p>
            <a:pPr algn="r"/>
            <a:r>
              <a:rPr lang="en-US" sz="2400" b="1" dirty="0">
                <a:solidFill>
                  <a:schemeClr val="bg1"/>
                </a:solidFill>
              </a:rPr>
              <a:t>DONORS</a:t>
            </a:r>
          </a:p>
        </p:txBody>
      </p:sp>
      <p:sp>
        <p:nvSpPr>
          <p:cNvPr id="15" name="Oval 14"/>
          <p:cNvSpPr/>
          <p:nvPr/>
        </p:nvSpPr>
        <p:spPr>
          <a:xfrm>
            <a:off x="3581400" y="2819400"/>
            <a:ext cx="1600200" cy="1600200"/>
          </a:xfrm>
          <a:prstGeom prst="ellipse">
            <a:avLst/>
          </a:prstGeom>
          <a:solidFill>
            <a:srgbClr val="FF000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C00000"/>
              </a:solidFill>
            </a:endParaRPr>
          </a:p>
        </p:txBody>
      </p:sp>
      <p:sp>
        <p:nvSpPr>
          <p:cNvPr id="16" name="TextBox 15"/>
          <p:cNvSpPr txBox="1"/>
          <p:nvPr/>
        </p:nvSpPr>
        <p:spPr>
          <a:xfrm>
            <a:off x="3669750" y="3316069"/>
            <a:ext cx="1435650" cy="646331"/>
          </a:xfrm>
          <a:prstGeom prst="rect">
            <a:avLst/>
          </a:prstGeom>
          <a:noFill/>
        </p:spPr>
        <p:txBody>
          <a:bodyPr wrap="none" rtlCol="0">
            <a:spAutoFit/>
          </a:bodyPr>
          <a:lstStyle/>
          <a:p>
            <a:pPr algn="ctr"/>
            <a:r>
              <a:rPr lang="en-US" b="1" dirty="0">
                <a:solidFill>
                  <a:schemeClr val="bg1"/>
                </a:solidFill>
              </a:rPr>
              <a:t>100 Neediest</a:t>
            </a:r>
          </a:p>
          <a:p>
            <a:pPr algn="ctr"/>
            <a:r>
              <a:rPr lang="en-US" b="1" dirty="0">
                <a:solidFill>
                  <a:schemeClr val="bg1"/>
                </a:solidFill>
              </a:rPr>
              <a:t>Cases </a:t>
            </a:r>
          </a:p>
        </p:txBody>
      </p:sp>
      <p:sp>
        <p:nvSpPr>
          <p:cNvPr id="2" name="Text Box 2"/>
          <p:cNvSpPr txBox="1">
            <a:spLocks noChangeArrowheads="1"/>
          </p:cNvSpPr>
          <p:nvPr/>
        </p:nvSpPr>
        <p:spPr bwMode="auto">
          <a:xfrm>
            <a:off x="4943476" y="4136678"/>
            <a:ext cx="1990724" cy="127352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fontAlgn="base">
              <a:spcBef>
                <a:spcPct val="0"/>
              </a:spcBef>
              <a:spcAft>
                <a:spcPct val="0"/>
              </a:spcAft>
              <a:buClr>
                <a:srgbClr val="FFFFFF"/>
              </a:buClr>
              <a:buFont typeface="Arial" panose="020B0604020202020204" pitchFamily="34" charset="0"/>
              <a:buChar char="•"/>
            </a:pPr>
            <a:r>
              <a:rPr kumimoji="0" lang="en-US" altLang="en-US" sz="1500" b="1" i="0" u="none" strike="noStrike" cap="none" normalizeH="0" baseline="0" dirty="0">
                <a:ln>
                  <a:noFill/>
                </a:ln>
                <a:solidFill>
                  <a:schemeClr val="bg1"/>
                </a:solidFill>
                <a:latin typeface="Calibri" pitchFamily="34" charset="0"/>
                <a:cs typeface="Arial" pitchFamily="34" charset="0"/>
              </a:rPr>
              <a:t>Provide monetary donations</a:t>
            </a:r>
          </a:p>
          <a:p>
            <a:pPr marL="171450" indent="-171450" fontAlgn="base">
              <a:spcBef>
                <a:spcPct val="0"/>
              </a:spcBef>
              <a:spcAft>
                <a:spcPct val="0"/>
              </a:spcAft>
              <a:buClr>
                <a:srgbClr val="FFFFFF"/>
              </a:buClr>
              <a:buFont typeface="Arial" panose="020B0604020202020204" pitchFamily="34" charset="0"/>
              <a:buChar char="•"/>
            </a:pPr>
            <a:r>
              <a:rPr lang="en-US" altLang="en-US" sz="1500" b="1" dirty="0">
                <a:solidFill>
                  <a:schemeClr val="bg1"/>
                </a:solidFill>
                <a:latin typeface="Calibri" pitchFamily="34" charset="0"/>
                <a:cs typeface="Arial" pitchFamily="34" charset="0"/>
              </a:rPr>
              <a:t>Adopt cases</a:t>
            </a:r>
            <a:endParaRPr lang="en-US" altLang="en-US" sz="1500" b="1" dirty="0">
              <a:solidFill>
                <a:schemeClr val="bg1"/>
              </a:solidFill>
              <a:latin typeface="Arial" pitchFamily="34" charset="0"/>
              <a:cs typeface="Arial" pitchFamily="34" charset="0"/>
            </a:endParaRPr>
          </a:p>
          <a:p>
            <a:pPr marL="171450" indent="-171450" fontAlgn="base">
              <a:spcBef>
                <a:spcPct val="0"/>
              </a:spcBef>
              <a:spcAft>
                <a:spcPct val="0"/>
              </a:spcAft>
              <a:buClr>
                <a:srgbClr val="FFFFFF"/>
              </a:buClr>
              <a:buFont typeface="Arial" panose="020B0604020202020204" pitchFamily="34" charset="0"/>
              <a:buChar char="•"/>
            </a:pPr>
            <a:r>
              <a:rPr lang="en-US" altLang="en-US" sz="1500" b="1" dirty="0">
                <a:solidFill>
                  <a:schemeClr val="bg1"/>
                </a:solidFill>
                <a:latin typeface="Calibri" pitchFamily="34" charset="0"/>
                <a:cs typeface="Arial" pitchFamily="34" charset="0"/>
              </a:rPr>
              <a:t>Provide donated  gift items</a:t>
            </a:r>
          </a:p>
        </p:txBody>
      </p:sp>
      <p:sp>
        <p:nvSpPr>
          <p:cNvPr id="3" name="Text Box 2"/>
          <p:cNvSpPr txBox="1">
            <a:spLocks noChangeArrowheads="1"/>
          </p:cNvSpPr>
          <p:nvPr/>
        </p:nvSpPr>
        <p:spPr bwMode="auto">
          <a:xfrm>
            <a:off x="1600200" y="2133600"/>
            <a:ext cx="2362200"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fontAlgn="base">
              <a:spcBef>
                <a:spcPct val="0"/>
              </a:spcBef>
              <a:spcAft>
                <a:spcPct val="0"/>
              </a:spcAft>
              <a:buClr>
                <a:srgbClr val="FFFFFF"/>
              </a:buClr>
              <a:buFont typeface="Arial" panose="020B0604020202020204" pitchFamily="34" charset="0"/>
              <a:buChar char="•"/>
            </a:pPr>
            <a:r>
              <a:rPr kumimoji="0" lang="en-US" altLang="en-US" sz="1500" b="1" i="0" u="none" strike="noStrike" cap="none" normalizeH="0" baseline="0" dirty="0">
                <a:ln>
                  <a:noFill/>
                </a:ln>
                <a:solidFill>
                  <a:srgbClr val="FFFFFF"/>
                </a:solidFill>
                <a:effectLst/>
                <a:latin typeface="Calibri" pitchFamily="34" charset="0"/>
                <a:cs typeface="Arial" pitchFamily="34" charset="0"/>
              </a:rPr>
              <a:t>Identify eligible cases</a:t>
            </a:r>
          </a:p>
          <a:p>
            <a:pPr marL="171450" marR="0" lvl="0" indent="-171450" algn="l" defTabSz="914400" rtl="0" eaLnBrk="1" fontAlgn="base" latinLnBrk="0" hangingPunct="1">
              <a:lnSpc>
                <a:spcPct val="100000"/>
              </a:lnSpc>
              <a:spcBef>
                <a:spcPct val="0"/>
              </a:spcBef>
              <a:spcAft>
                <a:spcPct val="0"/>
              </a:spcAft>
              <a:buClr>
                <a:srgbClr val="FFFFFF"/>
              </a:buClr>
              <a:buSzTx/>
              <a:buFont typeface="Arial" panose="020B0604020202020204" pitchFamily="34" charset="0"/>
              <a:buChar char="•"/>
              <a:tabLst/>
            </a:pPr>
            <a:r>
              <a:rPr kumimoji="0" lang="en-US" altLang="en-US" sz="1500" b="1" i="0" u="none" strike="noStrike" cap="none" normalizeH="0" baseline="0" dirty="0">
                <a:ln>
                  <a:noFill/>
                </a:ln>
                <a:solidFill>
                  <a:srgbClr val="FFFFFF"/>
                </a:solidFill>
                <a:effectLst/>
                <a:latin typeface="Calibri" pitchFamily="34" charset="0"/>
                <a:cs typeface="Arial" pitchFamily="34" charset="0"/>
              </a:rPr>
              <a:t>Enter cases and stories into the database</a:t>
            </a:r>
          </a:p>
          <a:p>
            <a:pPr marL="171450" marR="0" lvl="0" indent="-171450" algn="l" defTabSz="914400" rtl="0" eaLnBrk="1" fontAlgn="base" latinLnBrk="0" hangingPunct="1">
              <a:lnSpc>
                <a:spcPct val="100000"/>
              </a:lnSpc>
              <a:spcBef>
                <a:spcPct val="0"/>
              </a:spcBef>
              <a:spcAft>
                <a:spcPct val="0"/>
              </a:spcAft>
              <a:buClr>
                <a:srgbClr val="FFFFFF"/>
              </a:buClr>
              <a:buSzTx/>
              <a:buFont typeface="Arial" panose="020B0604020202020204" pitchFamily="34" charset="0"/>
              <a:buChar char="•"/>
              <a:tabLst/>
            </a:pPr>
            <a:r>
              <a:rPr kumimoji="0" lang="en-US" altLang="en-US" sz="1500" b="1" i="0" u="none" strike="noStrike" cap="none" normalizeH="0" baseline="0" dirty="0">
                <a:ln>
                  <a:noFill/>
                </a:ln>
                <a:solidFill>
                  <a:srgbClr val="FFFFFF"/>
                </a:solidFill>
                <a:effectLst/>
                <a:latin typeface="Calibri" pitchFamily="34" charset="0"/>
                <a:cs typeface="Arial" pitchFamily="34" charset="0"/>
              </a:rPr>
              <a:t>Serve as liaison between clients and donors</a:t>
            </a:r>
            <a:endParaRPr kumimoji="0" lang="en-US" altLang="en-US" sz="1500" b="1" i="0" u="none" strike="noStrike" cap="none" normalizeH="0" baseline="0" dirty="0">
              <a:ln>
                <a:noFill/>
              </a:ln>
              <a:solidFill>
                <a:schemeClr val="tx1"/>
              </a:solidFill>
              <a:effectLst/>
              <a:latin typeface="Arial" pitchFamily="34" charset="0"/>
              <a:cs typeface="Arial" pitchFamily="34" charset="0"/>
            </a:endParaRPr>
          </a:p>
        </p:txBody>
      </p:sp>
      <p:sp>
        <p:nvSpPr>
          <p:cNvPr id="4" name="Text Box 2"/>
          <p:cNvSpPr txBox="1">
            <a:spLocks noChangeArrowheads="1"/>
          </p:cNvSpPr>
          <p:nvPr/>
        </p:nvSpPr>
        <p:spPr bwMode="auto">
          <a:xfrm>
            <a:off x="1780464" y="3810000"/>
            <a:ext cx="2791536" cy="1349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285750" indent="-285750" fontAlgn="base">
              <a:spcBef>
                <a:spcPct val="0"/>
              </a:spcBef>
              <a:spcAft>
                <a:spcPct val="0"/>
              </a:spcAft>
              <a:buClr>
                <a:srgbClr val="FFFFFF"/>
              </a:buClr>
              <a:buFont typeface="Arial" panose="020B0604020202020204" pitchFamily="34" charset="0"/>
              <a:buChar char="•"/>
            </a:pPr>
            <a:r>
              <a:rPr kumimoji="0" lang="en-US" altLang="en-US" sz="1500" b="1" i="0" u="none" strike="noStrike" cap="none" normalizeH="0" baseline="0" dirty="0">
                <a:ln>
                  <a:noFill/>
                </a:ln>
                <a:solidFill>
                  <a:srgbClr val="FFFFFF"/>
                </a:solidFill>
                <a:effectLst/>
                <a:latin typeface="Calibri" pitchFamily="34" charset="0"/>
                <a:cs typeface="Arial" pitchFamily="34" charset="0"/>
              </a:rPr>
              <a:t>Link donors to </a:t>
            </a:r>
          </a:p>
          <a:p>
            <a:pPr lvl="1" fontAlgn="base">
              <a:spcBef>
                <a:spcPct val="0"/>
              </a:spcBef>
              <a:spcAft>
                <a:spcPct val="0"/>
              </a:spcAft>
              <a:buClr>
                <a:srgbClr val="FFFFFF"/>
              </a:buClr>
            </a:pPr>
            <a:r>
              <a:rPr kumimoji="0" lang="en-US" altLang="en-US" sz="1500" b="1" i="0" u="none" strike="noStrike" cap="none" normalizeH="0" baseline="0" dirty="0">
                <a:ln>
                  <a:noFill/>
                </a:ln>
                <a:solidFill>
                  <a:srgbClr val="FFFFFF"/>
                </a:solidFill>
                <a:effectLst/>
                <a:latin typeface="Calibri" pitchFamily="34" charset="0"/>
                <a:cs typeface="Arial" pitchFamily="34" charset="0"/>
              </a:rPr>
              <a:t>agencies/cases</a:t>
            </a:r>
          </a:p>
          <a:p>
            <a:pPr marL="285750" marR="0" lvl="0" indent="-285750" algn="l" defTabSz="914400" rtl="0" eaLnBrk="1" fontAlgn="base" latinLnBrk="0" hangingPunct="1">
              <a:spcBef>
                <a:spcPct val="0"/>
              </a:spcBef>
              <a:spcAft>
                <a:spcPct val="0"/>
              </a:spcAft>
              <a:buClr>
                <a:srgbClr val="FFFFFF"/>
              </a:buClr>
              <a:buSzTx/>
              <a:buFont typeface="Arial" panose="020B0604020202020204" pitchFamily="34" charset="0"/>
              <a:buChar char="•"/>
              <a:tabLst/>
            </a:pPr>
            <a:r>
              <a:rPr kumimoji="0" lang="en-US" altLang="en-US" sz="1500" b="1" i="0" u="none" strike="noStrike" cap="none" normalizeH="0" baseline="0" dirty="0">
                <a:ln>
                  <a:noFill/>
                </a:ln>
                <a:solidFill>
                  <a:srgbClr val="FFFFFF"/>
                </a:solidFill>
                <a:effectLst/>
                <a:latin typeface="Calibri" pitchFamily="34" charset="0"/>
                <a:cs typeface="Arial" pitchFamily="34" charset="0"/>
              </a:rPr>
              <a:t>Manage allocations</a:t>
            </a:r>
          </a:p>
          <a:p>
            <a:pPr marL="285750" marR="0" lvl="0" indent="-285750" algn="l" defTabSz="914400" rtl="0" eaLnBrk="1" fontAlgn="base" latinLnBrk="0" hangingPunct="1">
              <a:spcBef>
                <a:spcPct val="0"/>
              </a:spcBef>
              <a:spcAft>
                <a:spcPct val="0"/>
              </a:spcAft>
              <a:buClr>
                <a:srgbClr val="FFFFFF"/>
              </a:buClr>
              <a:buSzTx/>
              <a:buFont typeface="Arial" panose="020B0604020202020204" pitchFamily="34" charset="0"/>
              <a:buChar char="•"/>
              <a:tabLst/>
            </a:pPr>
            <a:r>
              <a:rPr kumimoji="0" lang="en-US" altLang="en-US" sz="1500" b="1" i="0" u="none" strike="noStrike" cap="none" normalizeH="0" baseline="0" dirty="0">
                <a:ln>
                  <a:noFill/>
                </a:ln>
                <a:solidFill>
                  <a:srgbClr val="FFFFFF"/>
                </a:solidFill>
                <a:effectLst/>
                <a:latin typeface="Calibri" pitchFamily="34" charset="0"/>
                <a:cs typeface="Arial" pitchFamily="34" charset="0"/>
              </a:rPr>
              <a:t>Manage database</a:t>
            </a:r>
          </a:p>
          <a:p>
            <a:pPr marL="285750" marR="0" lvl="0" indent="-285750" algn="l" defTabSz="914400" rtl="0" eaLnBrk="1" fontAlgn="base" latinLnBrk="0" hangingPunct="1">
              <a:spcBef>
                <a:spcPct val="0"/>
              </a:spcBef>
              <a:spcAft>
                <a:spcPct val="0"/>
              </a:spcAft>
              <a:buClr>
                <a:srgbClr val="FFFFFF"/>
              </a:buClr>
              <a:buSzTx/>
              <a:buFont typeface="Arial" panose="020B0604020202020204" pitchFamily="34" charset="0"/>
              <a:buChar char="•"/>
              <a:tabLst/>
            </a:pPr>
            <a:r>
              <a:rPr kumimoji="0" lang="en-US" altLang="en-US" sz="1500" b="1" i="0" u="none" strike="noStrike" cap="none" normalizeH="0" baseline="0" dirty="0">
                <a:ln>
                  <a:noFill/>
                </a:ln>
                <a:solidFill>
                  <a:srgbClr val="FFFFFF"/>
                </a:solidFill>
                <a:effectLst/>
                <a:latin typeface="Calibri" pitchFamily="34" charset="0"/>
                <a:cs typeface="Arial" pitchFamily="34" charset="0"/>
              </a:rPr>
              <a:t>Assist with program administration</a:t>
            </a:r>
            <a:endParaRPr kumimoji="0" lang="en-US" altLang="en-US" sz="1500" b="1" i="0" u="none" strike="noStrike" cap="none" normalizeH="0" baseline="0" dirty="0">
              <a:ln>
                <a:noFill/>
              </a:ln>
              <a:solidFill>
                <a:schemeClr val="tx1"/>
              </a:solidFill>
              <a:effectLst/>
              <a:latin typeface="Arial" pitchFamily="34" charset="0"/>
              <a:cs typeface="Arial" pitchFamily="34" charset="0"/>
            </a:endParaRPr>
          </a:p>
        </p:txBody>
      </p:sp>
      <p:sp>
        <p:nvSpPr>
          <p:cNvPr id="5" name="Text Box 2"/>
          <p:cNvSpPr txBox="1">
            <a:spLocks noChangeArrowheads="1"/>
          </p:cNvSpPr>
          <p:nvPr/>
        </p:nvSpPr>
        <p:spPr bwMode="auto">
          <a:xfrm>
            <a:off x="4943475" y="2142530"/>
            <a:ext cx="2151591" cy="1210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171450" indent="-171450" fontAlgn="base">
              <a:spcBef>
                <a:spcPct val="0"/>
              </a:spcBef>
              <a:spcAft>
                <a:spcPct val="0"/>
              </a:spcAft>
              <a:buClr>
                <a:srgbClr val="FFFFFF"/>
              </a:buClr>
              <a:buFont typeface="Arial" panose="020B0604020202020204" pitchFamily="34" charset="0"/>
              <a:buChar char="•"/>
            </a:pPr>
            <a:r>
              <a:rPr kumimoji="0" lang="en-US" altLang="en-US" sz="1500" b="1" i="0" u="none" strike="noStrike" cap="none" normalizeH="0" baseline="0" dirty="0">
                <a:ln>
                  <a:noFill/>
                </a:ln>
                <a:solidFill>
                  <a:srgbClr val="FFFFFF"/>
                </a:solidFill>
                <a:effectLst/>
                <a:latin typeface="Calibri" pitchFamily="34" charset="0"/>
                <a:cs typeface="Arial" pitchFamily="34" charset="0"/>
              </a:rPr>
              <a:t>Register for program via partner agency</a:t>
            </a:r>
          </a:p>
          <a:p>
            <a:pPr marL="171450" indent="-171450" fontAlgn="base">
              <a:spcBef>
                <a:spcPct val="0"/>
              </a:spcBef>
              <a:spcAft>
                <a:spcPct val="0"/>
              </a:spcAft>
              <a:buClr>
                <a:srgbClr val="FFFFFF"/>
              </a:buClr>
              <a:buFont typeface="Arial" panose="020B0604020202020204" pitchFamily="34" charset="0"/>
              <a:buChar char="•"/>
            </a:pPr>
            <a:r>
              <a:rPr kumimoji="0" lang="en-US" altLang="en-US" sz="1500" b="1" i="0" u="none" strike="noStrike" cap="none" normalizeH="0" baseline="0" dirty="0">
                <a:ln>
                  <a:noFill/>
                </a:ln>
                <a:solidFill>
                  <a:srgbClr val="FFFFFF"/>
                </a:solidFill>
                <a:effectLst/>
                <a:latin typeface="Calibri" pitchFamily="34" charset="0"/>
                <a:cs typeface="Arial" pitchFamily="34" charset="0"/>
              </a:rPr>
              <a:t>Receive funding</a:t>
            </a:r>
          </a:p>
          <a:p>
            <a:pPr marL="171450" indent="-171450" fontAlgn="base">
              <a:spcBef>
                <a:spcPct val="0"/>
              </a:spcBef>
              <a:spcAft>
                <a:spcPct val="0"/>
              </a:spcAft>
              <a:buClr>
                <a:srgbClr val="FFFFFF"/>
              </a:buClr>
              <a:buFont typeface="Arial" panose="020B0604020202020204" pitchFamily="34" charset="0"/>
              <a:buChar char="•"/>
            </a:pPr>
            <a:r>
              <a:rPr kumimoji="0" lang="en-US" altLang="en-US" sz="1500" b="1" i="0" u="none" strike="noStrike" cap="none" normalizeH="0" baseline="0" dirty="0">
                <a:ln>
                  <a:noFill/>
                </a:ln>
                <a:solidFill>
                  <a:srgbClr val="FFFFFF"/>
                </a:solidFill>
                <a:effectLst/>
                <a:latin typeface="Calibri" pitchFamily="34" charset="0"/>
                <a:cs typeface="Arial" pitchFamily="34" charset="0"/>
              </a:rPr>
              <a:t>Receive additional items if “adopted”</a:t>
            </a:r>
            <a:endParaRPr kumimoji="0" lang="en-US" altLang="en-US" sz="1500" b="1" i="0" u="none" strike="noStrike" cap="none" normalizeH="0" baseline="0" dirty="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92980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71661"/>
            <a:ext cx="8229600" cy="263426"/>
          </a:xfrm>
        </p:spPr>
        <p:txBody>
          <a:bodyPr>
            <a:normAutofit fontScale="90000"/>
          </a:bodyPr>
          <a:lstStyle/>
          <a:p>
            <a:endParaRPr lang="en-US"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916348647"/>
              </p:ext>
            </p:extLst>
          </p:nvPr>
        </p:nvGraphicFramePr>
        <p:xfrm>
          <a:off x="457200" y="1447800"/>
          <a:ext cx="8382000" cy="452596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4" name="Picture 3" descr="Long header short.jpg"/>
          <p:cNvPicPr>
            <a:picLocks noChangeAspect="1"/>
          </p:cNvPicPr>
          <p:nvPr/>
        </p:nvPicPr>
        <p:blipFill>
          <a:blip r:embed="rId8" cstate="print"/>
          <a:stretch>
            <a:fillRect/>
          </a:stretch>
        </p:blipFill>
        <p:spPr>
          <a:xfrm>
            <a:off x="0" y="539948"/>
            <a:ext cx="9144000" cy="526852"/>
          </a:xfrm>
          <a:prstGeom prst="rect">
            <a:avLst/>
          </a:prstGeom>
        </p:spPr>
      </p:pic>
      <p:sp>
        <p:nvSpPr>
          <p:cNvPr id="3" name="Rectangle 2"/>
          <p:cNvSpPr/>
          <p:nvPr/>
        </p:nvSpPr>
        <p:spPr>
          <a:xfrm>
            <a:off x="1447800" y="533400"/>
            <a:ext cx="6324600" cy="523220"/>
          </a:xfrm>
          <a:prstGeom prst="rect">
            <a:avLst/>
          </a:prstGeom>
        </p:spPr>
        <p:txBody>
          <a:bodyPr wrap="square">
            <a:spAutoFit/>
          </a:bodyPr>
          <a:lstStyle/>
          <a:p>
            <a:pPr algn="ctr"/>
            <a:r>
              <a:rPr lang="en-US" sz="2800" b="1" dirty="0">
                <a:solidFill>
                  <a:prstClr val="white"/>
                </a:solidFill>
              </a:rPr>
              <a:t>100 Neediest Cases – Partnering Agencies</a:t>
            </a:r>
            <a:endParaRPr lang="en-US" sz="2800" dirty="0">
              <a:solidFill>
                <a:prstClr val="white"/>
              </a:solidFill>
            </a:endParaRPr>
          </a:p>
        </p:txBody>
      </p:sp>
    </p:spTree>
    <p:extLst>
      <p:ext uri="{BB962C8B-B14F-4D97-AF65-F5344CB8AC3E}">
        <p14:creationId xmlns:p14="http://schemas.microsoft.com/office/powerpoint/2010/main" val="1387840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Long header short.jpg"/>
          <p:cNvPicPr>
            <a:picLocks noChangeAspect="1"/>
          </p:cNvPicPr>
          <p:nvPr/>
        </p:nvPicPr>
        <p:blipFill>
          <a:blip r:embed="rId3" cstate="print"/>
          <a:stretch>
            <a:fillRect/>
          </a:stretch>
        </p:blipFill>
        <p:spPr>
          <a:xfrm>
            <a:off x="0" y="381000"/>
            <a:ext cx="9144000" cy="526852"/>
          </a:xfrm>
          <a:prstGeom prst="rect">
            <a:avLst/>
          </a:prstGeom>
        </p:spPr>
      </p:pic>
      <p:sp>
        <p:nvSpPr>
          <p:cNvPr id="6" name="TextBox 5"/>
          <p:cNvSpPr txBox="1"/>
          <p:nvPr/>
        </p:nvSpPr>
        <p:spPr>
          <a:xfrm>
            <a:off x="0" y="381000"/>
            <a:ext cx="9144000" cy="523220"/>
          </a:xfrm>
          <a:prstGeom prst="rect">
            <a:avLst/>
          </a:prstGeom>
          <a:noFill/>
        </p:spPr>
        <p:txBody>
          <a:bodyPr wrap="square" rtlCol="0">
            <a:spAutoFit/>
          </a:bodyPr>
          <a:lstStyle/>
          <a:p>
            <a:pPr algn="ctr"/>
            <a:r>
              <a:rPr lang="en-US" sz="2800" b="1" dirty="0">
                <a:solidFill>
                  <a:schemeClr val="bg1"/>
                </a:solidFill>
              </a:rPr>
              <a:t>Roles and Responsibilities</a:t>
            </a:r>
            <a:endParaRPr lang="en-US" sz="2800" dirty="0">
              <a:solidFill>
                <a:schemeClr val="bg1"/>
              </a:solidFill>
            </a:endParaRPr>
          </a:p>
        </p:txBody>
      </p:sp>
      <p:sp>
        <p:nvSpPr>
          <p:cNvPr id="3" name="Content Placeholder 2"/>
          <p:cNvSpPr>
            <a:spLocks noGrp="1"/>
          </p:cNvSpPr>
          <p:nvPr>
            <p:ph idx="4294967295"/>
          </p:nvPr>
        </p:nvSpPr>
        <p:spPr>
          <a:xfrm>
            <a:off x="419100" y="1066800"/>
            <a:ext cx="8305800" cy="5486400"/>
          </a:xfrm>
        </p:spPr>
        <p:txBody>
          <a:bodyPr>
            <a:normAutofit fontScale="62500" lnSpcReduction="20000"/>
          </a:bodyPr>
          <a:lstStyle/>
          <a:p>
            <a:r>
              <a:rPr lang="en-US" sz="3500" dirty="0"/>
              <a:t>Meet Partnership Requirements:</a:t>
            </a:r>
          </a:p>
          <a:p>
            <a:pPr lvl="1"/>
            <a:r>
              <a:rPr lang="en-US" sz="2900" dirty="0"/>
              <a:t>Submit MOU and Agency Profile</a:t>
            </a:r>
          </a:p>
          <a:p>
            <a:pPr lvl="1"/>
            <a:r>
              <a:rPr lang="en-US" sz="2900" dirty="0"/>
              <a:t>Confirm Agency Contacts and Information</a:t>
            </a:r>
          </a:p>
          <a:p>
            <a:pPr marL="857250" lvl="2" indent="0">
              <a:buNone/>
            </a:pPr>
            <a:r>
              <a:rPr lang="en-US" sz="2900" dirty="0"/>
              <a:t>(Primary, Secondary and Financial Contacts)</a:t>
            </a:r>
          </a:p>
          <a:p>
            <a:pPr lvl="1"/>
            <a:r>
              <a:rPr lang="en-US" sz="2900" dirty="0"/>
              <a:t>Confirm Agency Website Administrator(s) and Users </a:t>
            </a:r>
          </a:p>
          <a:p>
            <a:endParaRPr lang="en-US" dirty="0"/>
          </a:p>
          <a:p>
            <a:r>
              <a:rPr lang="en-US" sz="3500" dirty="0"/>
              <a:t>Adhere to Eligibility Requirements for Case Submission </a:t>
            </a:r>
          </a:p>
          <a:p>
            <a:pPr lvl="1"/>
            <a:r>
              <a:rPr lang="en-US" dirty="0"/>
              <a:t>100NC Intake Form and Eligibility Criteria </a:t>
            </a:r>
          </a:p>
          <a:p>
            <a:endParaRPr lang="en-US" dirty="0"/>
          </a:p>
          <a:p>
            <a:r>
              <a:rPr lang="en-US" sz="3500" dirty="0"/>
              <a:t>Adhere to 100 Neediest Cases Program Policies</a:t>
            </a:r>
          </a:p>
          <a:p>
            <a:pPr lvl="1"/>
            <a:r>
              <a:rPr lang="en-US" dirty="0"/>
              <a:t>Compliance with Client Case File Audits upon request </a:t>
            </a:r>
          </a:p>
          <a:p>
            <a:pPr lvl="1"/>
            <a:r>
              <a:rPr lang="en-US" dirty="0"/>
              <a:t>Reduce Unwarranted Program Costs</a:t>
            </a:r>
          </a:p>
          <a:p>
            <a:endParaRPr lang="en-US" dirty="0"/>
          </a:p>
          <a:p>
            <a:r>
              <a:rPr lang="en-US" sz="3500" dirty="0"/>
              <a:t>Designate Agency Staff Person(s) to: </a:t>
            </a:r>
          </a:p>
          <a:p>
            <a:pPr lvl="1"/>
            <a:r>
              <a:rPr lang="en-US" sz="2900" dirty="0"/>
              <a:t>Respond to inquiries from clients, donors, and 100NC volunteers</a:t>
            </a:r>
          </a:p>
          <a:p>
            <a:pPr lvl="1"/>
            <a:r>
              <a:rPr lang="en-US" sz="2900" dirty="0"/>
              <a:t>Receive donated items from donors and deliver donations to families </a:t>
            </a:r>
          </a:p>
          <a:p>
            <a:endParaRPr lang="en-US" dirty="0"/>
          </a:p>
          <a:p>
            <a:pPr marL="0" indent="0" algn="ctr">
              <a:buNone/>
            </a:pPr>
            <a:r>
              <a:rPr lang="en-US" sz="3500" dirty="0">
                <a:solidFill>
                  <a:srgbClr val="002060"/>
                </a:solidFill>
              </a:rPr>
              <a:t>Be Ambassadors for 100 Neediest Cases Program</a:t>
            </a:r>
          </a:p>
        </p:txBody>
      </p:sp>
    </p:spTree>
    <p:extLst>
      <p:ext uri="{BB962C8B-B14F-4D97-AF65-F5344CB8AC3E}">
        <p14:creationId xmlns:p14="http://schemas.microsoft.com/office/powerpoint/2010/main" val="29359324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Picture 16" descr="Long header short.jpg"/>
          <p:cNvPicPr>
            <a:picLocks noChangeAspect="1"/>
          </p:cNvPicPr>
          <p:nvPr/>
        </p:nvPicPr>
        <p:blipFill>
          <a:blip r:embed="rId3" cstate="print"/>
          <a:stretch>
            <a:fillRect/>
          </a:stretch>
        </p:blipFill>
        <p:spPr>
          <a:xfrm>
            <a:off x="0" y="381000"/>
            <a:ext cx="9144000" cy="526852"/>
          </a:xfrm>
          <a:prstGeom prst="rect">
            <a:avLst/>
          </a:prstGeom>
        </p:spPr>
      </p:pic>
      <p:sp>
        <p:nvSpPr>
          <p:cNvPr id="6" name="TextBox 5"/>
          <p:cNvSpPr txBox="1"/>
          <p:nvPr/>
        </p:nvSpPr>
        <p:spPr>
          <a:xfrm>
            <a:off x="0" y="370243"/>
            <a:ext cx="9144000" cy="523220"/>
          </a:xfrm>
          <a:prstGeom prst="rect">
            <a:avLst/>
          </a:prstGeom>
          <a:noFill/>
        </p:spPr>
        <p:txBody>
          <a:bodyPr wrap="square" rtlCol="0">
            <a:spAutoFit/>
          </a:bodyPr>
          <a:lstStyle/>
          <a:p>
            <a:pPr algn="ctr"/>
            <a:r>
              <a:rPr lang="en-US" sz="2800" b="1" dirty="0">
                <a:solidFill>
                  <a:schemeClr val="bg1"/>
                </a:solidFill>
              </a:rPr>
              <a:t>Program and Policies</a:t>
            </a:r>
            <a:endParaRPr lang="en-US" sz="2800" dirty="0">
              <a:solidFill>
                <a:schemeClr val="bg1"/>
              </a:solidFill>
            </a:endParaRPr>
          </a:p>
        </p:txBody>
      </p:sp>
      <p:sp>
        <p:nvSpPr>
          <p:cNvPr id="3" name="Content Placeholder 2"/>
          <p:cNvSpPr>
            <a:spLocks noGrp="1"/>
          </p:cNvSpPr>
          <p:nvPr>
            <p:ph idx="4294967295"/>
          </p:nvPr>
        </p:nvSpPr>
        <p:spPr>
          <a:xfrm>
            <a:off x="381000" y="990599"/>
            <a:ext cx="8534400" cy="5497157"/>
          </a:xfrm>
        </p:spPr>
        <p:txBody>
          <a:bodyPr>
            <a:noAutofit/>
          </a:bodyPr>
          <a:lstStyle/>
          <a:p>
            <a:pPr marL="0" indent="0">
              <a:buNone/>
            </a:pPr>
            <a:r>
              <a:rPr lang="en-US" sz="1400" u="sng" dirty="0"/>
              <a:t>Purpose of Program Requirements:</a:t>
            </a:r>
          </a:p>
          <a:p>
            <a:pPr marL="514350" indent="-457200">
              <a:buClr>
                <a:srgbClr val="FF0000"/>
              </a:buClr>
              <a:buFont typeface="Wingdings" panose="05000000000000000000" pitchFamily="2" charset="2"/>
              <a:buChar char="v"/>
            </a:pPr>
            <a:r>
              <a:rPr lang="en-US" sz="1400" dirty="0"/>
              <a:t>Maximize the impact for clients/families </a:t>
            </a:r>
          </a:p>
          <a:p>
            <a:pPr marL="914400" lvl="1" indent="-457200">
              <a:buClr>
                <a:srgbClr val="FF0000"/>
              </a:buClr>
              <a:buFont typeface="Wingdings" panose="05000000000000000000" pitchFamily="2" charset="2"/>
              <a:buChar char="v"/>
            </a:pPr>
            <a:r>
              <a:rPr lang="en-US" sz="1400" dirty="0"/>
              <a:t>Focus assistance on more high need client cases</a:t>
            </a:r>
          </a:p>
          <a:p>
            <a:pPr marL="1314450" lvl="2" indent="-457200">
              <a:buClr>
                <a:srgbClr val="FF0000"/>
              </a:buClr>
              <a:buFont typeface="Wingdings" panose="05000000000000000000" pitchFamily="2" charset="2"/>
              <a:buChar char="v"/>
            </a:pPr>
            <a:r>
              <a:rPr lang="en-US" sz="1400" dirty="0"/>
              <a:t>Remain flexible as program adapts to meet agency, client and donor needs due to COVID-19</a:t>
            </a:r>
          </a:p>
          <a:p>
            <a:pPr marL="0" indent="0">
              <a:buNone/>
            </a:pPr>
            <a:endParaRPr lang="en-US" sz="1400" dirty="0"/>
          </a:p>
          <a:p>
            <a:pPr>
              <a:buClr>
                <a:srgbClr val="C00000"/>
              </a:buClr>
              <a:buFont typeface="Wingdings" panose="05000000000000000000" pitchFamily="2" charset="2"/>
              <a:buChar char="§"/>
            </a:pPr>
            <a:r>
              <a:rPr lang="en-US" sz="1400" dirty="0"/>
              <a:t>Submission ONLY of Level 1 and Level 2 Cases</a:t>
            </a:r>
            <a:endParaRPr lang="en-US" sz="1400" u="sng" dirty="0"/>
          </a:p>
          <a:p>
            <a:pPr lvl="1"/>
            <a:r>
              <a:rPr lang="en-US" sz="1400" dirty="0"/>
              <a:t>Compelling Case stories</a:t>
            </a:r>
          </a:p>
          <a:p>
            <a:pPr lvl="1"/>
            <a:r>
              <a:rPr lang="en-US" sz="1400" dirty="0"/>
              <a:t>Documentation of unmet need for cases</a:t>
            </a:r>
          </a:p>
          <a:p>
            <a:endParaRPr lang="en-US" sz="1400" dirty="0"/>
          </a:p>
          <a:p>
            <a:pPr>
              <a:buClr>
                <a:srgbClr val="C00000"/>
              </a:buClr>
              <a:buFont typeface="Wingdings" panose="05000000000000000000" pitchFamily="2" charset="2"/>
              <a:buChar char="§"/>
            </a:pPr>
            <a:r>
              <a:rPr lang="en-US" sz="1400" dirty="0"/>
              <a:t>No 5-Year Rule. Clients can participate each year they qualify.</a:t>
            </a:r>
          </a:p>
          <a:p>
            <a:pPr>
              <a:buClr>
                <a:srgbClr val="C00000"/>
              </a:buClr>
              <a:buFont typeface="Wingdings" panose="05000000000000000000" pitchFamily="2" charset="2"/>
              <a:buChar char="§"/>
            </a:pPr>
            <a:endParaRPr lang="en-US" sz="1400" u="sng" dirty="0"/>
          </a:p>
          <a:p>
            <a:pPr>
              <a:buClr>
                <a:srgbClr val="C00000"/>
              </a:buClr>
              <a:buFont typeface="Wingdings" panose="05000000000000000000" pitchFamily="2" charset="2"/>
              <a:buChar char="§"/>
            </a:pPr>
            <a:r>
              <a:rPr lang="en-US" sz="1400" dirty="0"/>
              <a:t>Enter eligible cases into 100 NC Database </a:t>
            </a:r>
            <a:r>
              <a:rPr lang="en-US" sz="1400" i="1" dirty="0"/>
              <a:t>(verify and maintain documentation)</a:t>
            </a:r>
          </a:p>
          <a:p>
            <a:pPr lvl="1"/>
            <a:r>
              <a:rPr lang="en-US" sz="1400" dirty="0"/>
              <a:t>Proof of Social Security Number	</a:t>
            </a:r>
          </a:p>
          <a:p>
            <a:pPr lvl="1"/>
            <a:r>
              <a:rPr lang="en-US" sz="1400" dirty="0"/>
              <a:t>Proof of Residential Address </a:t>
            </a:r>
            <a:r>
              <a:rPr lang="en-US" sz="1400" i="1" dirty="0"/>
              <a:t>(1 check per household address; lives within service area)</a:t>
            </a:r>
          </a:p>
          <a:p>
            <a:pPr lvl="1"/>
            <a:r>
              <a:rPr lang="en-US" sz="1400" dirty="0"/>
              <a:t>Proof Client Income Meets 125% of the Federal Poverty Guidelines</a:t>
            </a:r>
          </a:p>
          <a:p>
            <a:pPr lvl="1"/>
            <a:endParaRPr lang="en-US" sz="1400" dirty="0"/>
          </a:p>
          <a:p>
            <a:pPr>
              <a:buClr>
                <a:srgbClr val="C00000"/>
              </a:buClr>
              <a:buFont typeface="Wingdings" panose="05000000000000000000" pitchFamily="2" charset="2"/>
              <a:buChar char="§"/>
            </a:pPr>
            <a:r>
              <a:rPr lang="en-US" sz="1400" dirty="0"/>
              <a:t>Client Case File Audits </a:t>
            </a:r>
            <a:r>
              <a:rPr lang="en-US" sz="1400" i="1" dirty="0"/>
              <a:t>(upon request, and due to COVID-19, might be done virtually)</a:t>
            </a:r>
          </a:p>
          <a:p>
            <a:pPr>
              <a:buClr>
                <a:srgbClr val="C00000"/>
              </a:buClr>
              <a:buFont typeface="Wingdings" panose="05000000000000000000" pitchFamily="2" charset="2"/>
              <a:buChar char="§"/>
            </a:pPr>
            <a:endParaRPr lang="en-US" sz="1400" dirty="0"/>
          </a:p>
          <a:p>
            <a:pPr>
              <a:buClr>
                <a:srgbClr val="C00000"/>
              </a:buClr>
              <a:buFont typeface="Wingdings" panose="05000000000000000000" pitchFamily="2" charset="2"/>
              <a:buChar char="§"/>
            </a:pPr>
            <a:r>
              <a:rPr lang="en-US" sz="1400" dirty="0"/>
              <a:t>Reduce Unwarranted Program Costs </a:t>
            </a:r>
            <a:r>
              <a:rPr lang="en-US" sz="1400" i="1" dirty="0"/>
              <a:t>(accuracy of client data and client follow-up)</a:t>
            </a:r>
            <a:endParaRPr lang="en-US" sz="1400" dirty="0"/>
          </a:p>
          <a:p>
            <a:pPr>
              <a:buClr>
                <a:srgbClr val="C00000"/>
              </a:buClr>
              <a:buFont typeface="Wingdings" panose="05000000000000000000" pitchFamily="2" charset="2"/>
              <a:buChar char="§"/>
            </a:pPr>
            <a:r>
              <a:rPr lang="en-US" sz="1400" dirty="0"/>
              <a:t>All Staff Contact Information Is Accurate for Donations and Adoptions </a:t>
            </a:r>
          </a:p>
        </p:txBody>
      </p:sp>
    </p:spTree>
    <p:extLst>
      <p:ext uri="{BB962C8B-B14F-4D97-AF65-F5344CB8AC3E}">
        <p14:creationId xmlns:p14="http://schemas.microsoft.com/office/powerpoint/2010/main" val="11425891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a:extLst>
              <a:ext uri="{FF2B5EF4-FFF2-40B4-BE49-F238E27FC236}">
                <a16:creationId xmlns:a16="http://schemas.microsoft.com/office/drawing/2014/main" id="{B9F2DB65-6D70-4448-A4EF-D60D4D1BBABD}"/>
              </a:ext>
            </a:extLst>
          </p:cNvPr>
          <p:cNvGraphicFramePr/>
          <p:nvPr>
            <p:extLst>
              <p:ext uri="{D42A27DB-BD31-4B8C-83A1-F6EECF244321}">
                <p14:modId xmlns:p14="http://schemas.microsoft.com/office/powerpoint/2010/main" val="3764767560"/>
              </p:ext>
            </p:extLst>
          </p:nvPr>
        </p:nvGraphicFramePr>
        <p:xfrm>
          <a:off x="533400" y="1152860"/>
          <a:ext cx="8153400" cy="41890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2426C64F-1A28-4CA2-AC5C-58C6143BC14D}"/>
              </a:ext>
            </a:extLst>
          </p:cNvPr>
          <p:cNvSpPr txBox="1"/>
          <p:nvPr/>
        </p:nvSpPr>
        <p:spPr>
          <a:xfrm>
            <a:off x="0" y="381000"/>
            <a:ext cx="9144000" cy="523220"/>
          </a:xfrm>
          <a:prstGeom prst="rect">
            <a:avLst/>
          </a:prstGeom>
          <a:noFill/>
        </p:spPr>
        <p:txBody>
          <a:bodyPr wrap="square" rtlCol="0">
            <a:spAutoFit/>
          </a:bodyPr>
          <a:lstStyle/>
          <a:p>
            <a:pPr algn="ctr"/>
            <a:r>
              <a:rPr lang="en-US" sz="2800" b="1" dirty="0">
                <a:solidFill>
                  <a:schemeClr val="bg1"/>
                </a:solidFill>
              </a:rPr>
              <a:t>Program and Policy Changes</a:t>
            </a:r>
            <a:endParaRPr lang="en-US" sz="2800" dirty="0">
              <a:solidFill>
                <a:schemeClr val="bg1"/>
              </a:solidFill>
            </a:endParaRPr>
          </a:p>
        </p:txBody>
      </p:sp>
      <p:sp>
        <p:nvSpPr>
          <p:cNvPr id="4" name="TextBox 3">
            <a:extLst>
              <a:ext uri="{FF2B5EF4-FFF2-40B4-BE49-F238E27FC236}">
                <a16:creationId xmlns:a16="http://schemas.microsoft.com/office/drawing/2014/main" id="{79080CCE-1843-4D53-832A-262A3C1F6B7C}"/>
              </a:ext>
            </a:extLst>
          </p:cNvPr>
          <p:cNvSpPr txBox="1"/>
          <p:nvPr/>
        </p:nvSpPr>
        <p:spPr>
          <a:xfrm>
            <a:off x="152400" y="533400"/>
            <a:ext cx="9144000" cy="523220"/>
          </a:xfrm>
          <a:prstGeom prst="rect">
            <a:avLst/>
          </a:prstGeom>
          <a:noFill/>
        </p:spPr>
        <p:txBody>
          <a:bodyPr wrap="square" rtlCol="0">
            <a:spAutoFit/>
          </a:bodyPr>
          <a:lstStyle/>
          <a:p>
            <a:pPr algn="ctr"/>
            <a:r>
              <a:rPr lang="en-US" sz="2800" b="1" dirty="0">
                <a:solidFill>
                  <a:schemeClr val="bg1"/>
                </a:solidFill>
              </a:rPr>
              <a:t>Program and Policy Changes</a:t>
            </a:r>
            <a:endParaRPr lang="en-US" sz="2800" dirty="0">
              <a:solidFill>
                <a:schemeClr val="bg1"/>
              </a:solidFill>
            </a:endParaRPr>
          </a:p>
        </p:txBody>
      </p:sp>
      <p:sp>
        <p:nvSpPr>
          <p:cNvPr id="5" name="TextBox 4">
            <a:extLst>
              <a:ext uri="{FF2B5EF4-FFF2-40B4-BE49-F238E27FC236}">
                <a16:creationId xmlns:a16="http://schemas.microsoft.com/office/drawing/2014/main" id="{74F5CD44-8E10-4B84-B455-DDCC280711E3}"/>
              </a:ext>
            </a:extLst>
          </p:cNvPr>
          <p:cNvSpPr txBox="1"/>
          <p:nvPr/>
        </p:nvSpPr>
        <p:spPr>
          <a:xfrm>
            <a:off x="0" y="437159"/>
            <a:ext cx="9144000" cy="523220"/>
          </a:xfrm>
          <a:prstGeom prst="rect">
            <a:avLst/>
          </a:prstGeom>
          <a:solidFill>
            <a:schemeClr val="bg1">
              <a:lumMod val="65000"/>
            </a:schemeClr>
          </a:solidFill>
        </p:spPr>
        <p:txBody>
          <a:bodyPr wrap="square" rtlCol="0">
            <a:spAutoFit/>
          </a:bodyPr>
          <a:lstStyle/>
          <a:p>
            <a:pPr algn="ctr"/>
            <a:r>
              <a:rPr lang="en-US" sz="2800" dirty="0">
                <a:solidFill>
                  <a:schemeClr val="bg1"/>
                </a:solidFill>
              </a:rPr>
              <a:t>Levels for Cases</a:t>
            </a:r>
          </a:p>
        </p:txBody>
      </p:sp>
      <p:sp>
        <p:nvSpPr>
          <p:cNvPr id="6" name="Rectangle 5">
            <a:extLst>
              <a:ext uri="{FF2B5EF4-FFF2-40B4-BE49-F238E27FC236}">
                <a16:creationId xmlns:a16="http://schemas.microsoft.com/office/drawing/2014/main" id="{C9BCBC57-DD58-4382-9F4C-838098BAE65D}"/>
              </a:ext>
            </a:extLst>
          </p:cNvPr>
          <p:cNvSpPr/>
          <p:nvPr/>
        </p:nvSpPr>
        <p:spPr>
          <a:xfrm>
            <a:off x="228600" y="5646747"/>
            <a:ext cx="8763000" cy="754053"/>
          </a:xfrm>
          <a:prstGeom prst="rect">
            <a:avLst/>
          </a:prstGeom>
          <a:noFill/>
        </p:spPr>
        <p:txBody>
          <a:bodyPr wrap="square">
            <a:spAutoFit/>
          </a:bodyPr>
          <a:lstStyle/>
          <a:p>
            <a:pPr marL="285750" indent="-285750">
              <a:buFont typeface="Wingdings" panose="05000000000000000000" pitchFamily="2" charset="2"/>
              <a:buChar char="v"/>
            </a:pPr>
            <a:r>
              <a:rPr lang="en-US" sz="1600" dirty="0"/>
              <a:t>Agencies assign Case Level to all eligible cases – Consider your capacity to manage cases</a:t>
            </a:r>
          </a:p>
          <a:p>
            <a:endParaRPr lang="en-US" sz="1000" dirty="0"/>
          </a:p>
          <a:p>
            <a:pPr marL="285750" lvl="0" indent="-285750">
              <a:buFont typeface="Wingdings" panose="05000000000000000000" pitchFamily="2" charset="2"/>
              <a:buChar char="v"/>
            </a:pPr>
            <a:r>
              <a:rPr lang="en-US" sz="1600" dirty="0"/>
              <a:t>Basic information is required for both case levels (i.e., names, demographics, expenses, and needs)</a:t>
            </a:r>
          </a:p>
        </p:txBody>
      </p:sp>
    </p:spTree>
    <p:extLst>
      <p:ext uri="{BB962C8B-B14F-4D97-AF65-F5344CB8AC3E}">
        <p14:creationId xmlns:p14="http://schemas.microsoft.com/office/powerpoint/2010/main" val="3402542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 name="Picture 21" descr="Long header short.jpg"/>
          <p:cNvPicPr>
            <a:picLocks noChangeAspect="1"/>
          </p:cNvPicPr>
          <p:nvPr/>
        </p:nvPicPr>
        <p:blipFill>
          <a:blip r:embed="rId3" cstate="print"/>
          <a:stretch>
            <a:fillRect/>
          </a:stretch>
        </p:blipFill>
        <p:spPr>
          <a:xfrm>
            <a:off x="0" y="457200"/>
            <a:ext cx="9144000" cy="521746"/>
          </a:xfrm>
          <a:prstGeom prst="rect">
            <a:avLst/>
          </a:prstGeom>
        </p:spPr>
      </p:pic>
      <p:sp>
        <p:nvSpPr>
          <p:cNvPr id="13" name="Rectangle 12"/>
          <p:cNvSpPr/>
          <p:nvPr/>
        </p:nvSpPr>
        <p:spPr>
          <a:xfrm>
            <a:off x="4479641" y="1295400"/>
            <a:ext cx="4114800" cy="4191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Documented Unmet Need</a:t>
            </a:r>
          </a:p>
        </p:txBody>
      </p:sp>
      <p:sp>
        <p:nvSpPr>
          <p:cNvPr id="11" name="Rectangle 10"/>
          <p:cNvSpPr/>
          <p:nvPr/>
        </p:nvSpPr>
        <p:spPr>
          <a:xfrm>
            <a:off x="381000" y="1295400"/>
            <a:ext cx="3429000" cy="4191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prstClr val="white"/>
                </a:solidFill>
                <a:effectLst/>
                <a:uLnTx/>
                <a:uFillTx/>
                <a:latin typeface="Calibri"/>
                <a:ea typeface="+mn-ea"/>
                <a:cs typeface="+mn-cs"/>
              </a:rPr>
              <a:t>Proof of Eligibility</a:t>
            </a:r>
          </a:p>
        </p:txBody>
      </p:sp>
      <p:sp>
        <p:nvSpPr>
          <p:cNvPr id="27" name="TextBox 26"/>
          <p:cNvSpPr txBox="1"/>
          <p:nvPr/>
        </p:nvSpPr>
        <p:spPr>
          <a:xfrm>
            <a:off x="4572000" y="1820882"/>
            <a:ext cx="4114800" cy="4524315"/>
          </a:xfrm>
          <a:prstGeom prst="rect">
            <a:avLst/>
          </a:prstGeom>
          <a:noFill/>
        </p:spPr>
        <p:txBody>
          <a:bodyPr wrap="square" rtlCol="0">
            <a:spAutoFit/>
          </a:bodyPr>
          <a:lstStyle/>
          <a:p>
            <a:pPr marL="285750" lvl="0" indent="-285750">
              <a:buFont typeface="Wingdings" panose="05000000000000000000" pitchFamily="2" charset="2"/>
              <a:buChar char="Ø"/>
            </a:pPr>
            <a:r>
              <a:rPr lang="en-US" dirty="0"/>
              <a:t>Disconnection notices for utilities</a:t>
            </a:r>
          </a:p>
          <a:p>
            <a:pPr marL="285750" lvl="0" indent="-285750">
              <a:buFont typeface="Wingdings" panose="05000000000000000000" pitchFamily="2" charset="2"/>
              <a:buChar char="Ø"/>
            </a:pPr>
            <a:r>
              <a:rPr lang="en-US" dirty="0"/>
              <a:t>Medical bills, prescription bills, medical diagnosis, note from Doctor</a:t>
            </a:r>
          </a:p>
          <a:p>
            <a:pPr marL="285750" lvl="0" indent="-285750">
              <a:buFont typeface="Wingdings" panose="05000000000000000000" pitchFamily="2" charset="2"/>
              <a:buChar char="Ø"/>
            </a:pPr>
            <a:r>
              <a:rPr lang="en-US" dirty="0"/>
              <a:t>30+ days late on rent; Eviction Notice</a:t>
            </a:r>
          </a:p>
          <a:p>
            <a:pPr marL="285750" lvl="0" indent="-285750">
              <a:buFont typeface="Wingdings" panose="05000000000000000000" pitchFamily="2" charset="2"/>
              <a:buChar char="Ø"/>
            </a:pPr>
            <a:r>
              <a:rPr lang="en-US" dirty="0"/>
              <a:t>Unemployment check; Notification from employer of status change at work</a:t>
            </a:r>
          </a:p>
          <a:p>
            <a:pPr marL="285750" lvl="0" indent="-285750">
              <a:buFont typeface="Wingdings" panose="05000000000000000000" pitchFamily="2" charset="2"/>
              <a:buChar char="Ø"/>
            </a:pPr>
            <a:r>
              <a:rPr lang="en-US" dirty="0"/>
              <a:t>Copies of School fees/expenses/bills</a:t>
            </a:r>
          </a:p>
          <a:p>
            <a:pPr marL="285750" lvl="0" indent="-285750">
              <a:buFont typeface="Wingdings" panose="05000000000000000000" pitchFamily="2" charset="2"/>
              <a:buChar char="Ø"/>
            </a:pPr>
            <a:r>
              <a:rPr lang="en-US" dirty="0"/>
              <a:t>Order of Protection; Report of domestic violence</a:t>
            </a:r>
          </a:p>
          <a:p>
            <a:pPr marL="285750" lvl="0" indent="-285750">
              <a:buFont typeface="Wingdings" panose="05000000000000000000" pitchFamily="2" charset="2"/>
              <a:buChar char="Ø"/>
            </a:pPr>
            <a:r>
              <a:rPr lang="en-US" dirty="0"/>
              <a:t>Copy of police/fire report if victim of crime, home fire or disaster</a:t>
            </a:r>
          </a:p>
          <a:p>
            <a:pPr marL="285750" lvl="0" indent="-285750">
              <a:buFont typeface="Wingdings" panose="05000000000000000000" pitchFamily="2" charset="2"/>
              <a:buChar char="Ø"/>
            </a:pPr>
            <a:r>
              <a:rPr lang="en-US" dirty="0"/>
              <a:t>Car repair bills</a:t>
            </a:r>
          </a:p>
          <a:p>
            <a:pPr marL="285750" lvl="0" indent="-285750">
              <a:buFont typeface="Wingdings" panose="05000000000000000000" pitchFamily="2" charset="2"/>
              <a:buChar char="Ø"/>
            </a:pPr>
            <a:r>
              <a:rPr lang="en-US" dirty="0"/>
              <a:t>Documents indicating change in Marital Status/Living Situation</a:t>
            </a:r>
          </a:p>
          <a:p>
            <a:pPr marL="285750" lvl="0" indent="-285750">
              <a:buFont typeface="Wingdings" panose="05000000000000000000" pitchFamily="2" charset="2"/>
              <a:buChar char="Ø"/>
            </a:pPr>
            <a:r>
              <a:rPr lang="en-US" dirty="0"/>
              <a:t>Social Security/Disability letter</a:t>
            </a:r>
          </a:p>
        </p:txBody>
      </p:sp>
      <p:sp>
        <p:nvSpPr>
          <p:cNvPr id="17" name="TextBox 16"/>
          <p:cNvSpPr txBox="1"/>
          <p:nvPr/>
        </p:nvSpPr>
        <p:spPr>
          <a:xfrm>
            <a:off x="381000" y="1759327"/>
            <a:ext cx="3276600" cy="3139321"/>
          </a:xfrm>
          <a:prstGeom prst="rect">
            <a:avLst/>
          </a:prstGeom>
          <a:noFill/>
        </p:spPr>
        <p:txBody>
          <a:bodyPr wrap="square" rtlCol="0">
            <a:spAutoFit/>
          </a:bodyPr>
          <a:lstStyle/>
          <a:p>
            <a:pPr marL="285750" lvl="0" indent="-285750">
              <a:buFont typeface="Wingdings" panose="05000000000000000000" pitchFamily="2" charset="2"/>
              <a:buChar char="q"/>
            </a:pPr>
            <a:r>
              <a:rPr lang="en-US" dirty="0"/>
              <a:t>Proof of Social Security Number</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q"/>
            </a:pPr>
            <a:r>
              <a:rPr lang="en-US" dirty="0"/>
              <a:t>Proof of Residential Address</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q"/>
            </a:pPr>
            <a:r>
              <a:rPr lang="en-US" dirty="0"/>
              <a:t>Proof of Income</a:t>
            </a:r>
          </a:p>
          <a:p>
            <a:pPr marL="285750" lvl="0" indent="-285750">
              <a:buFont typeface="Wingdings" panose="05000000000000000000" pitchFamily="2" charset="2"/>
              <a:buChar char="q"/>
            </a:pPr>
            <a:endParaRPr lang="en-US" dirty="0"/>
          </a:p>
          <a:p>
            <a:pPr marL="285750" lvl="0" indent="-285750">
              <a:buFont typeface="Wingdings" panose="05000000000000000000" pitchFamily="2" charset="2"/>
              <a:buChar char="q"/>
            </a:pPr>
            <a:r>
              <a:rPr lang="en-US" dirty="0"/>
              <a:t>Proof Client Meets 125% of the Federal Poverty Guidelines </a:t>
            </a:r>
          </a:p>
          <a:p>
            <a:pPr marL="285750" lvl="0" indent="-285750">
              <a:buFont typeface="Arial" panose="020B0604020202020204" pitchFamily="34" charset="0"/>
              <a:buChar char="•"/>
            </a:pPr>
            <a:endParaRPr lang="en-US" dirty="0"/>
          </a:p>
        </p:txBody>
      </p:sp>
      <p:sp>
        <p:nvSpPr>
          <p:cNvPr id="25" name="TextBox 24"/>
          <p:cNvSpPr txBox="1"/>
          <p:nvPr/>
        </p:nvSpPr>
        <p:spPr>
          <a:xfrm>
            <a:off x="685800" y="2831068"/>
            <a:ext cx="184731" cy="1477328"/>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BACC6">
                  <a:lumMod val="60000"/>
                  <a:lumOff val="40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BACC6">
                  <a:lumMod val="60000"/>
                  <a:lumOff val="40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BACC6">
                  <a:lumMod val="60000"/>
                  <a:lumOff val="40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BACC6">
                  <a:lumMod val="60000"/>
                  <a:lumOff val="40000"/>
                </a:srgbClr>
              </a:solidFill>
              <a:effectLst/>
              <a:uLnTx/>
              <a:uFillTx/>
              <a:latin typeface="Calibri"/>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4BACC6">
                  <a:lumMod val="60000"/>
                  <a:lumOff val="40000"/>
                </a:srgbClr>
              </a:solidFill>
              <a:effectLst/>
              <a:uLnTx/>
              <a:uFillTx/>
              <a:latin typeface="Calibri"/>
              <a:ea typeface="+mn-ea"/>
              <a:cs typeface="+mn-cs"/>
            </a:endParaRPr>
          </a:p>
        </p:txBody>
      </p:sp>
      <p:sp>
        <p:nvSpPr>
          <p:cNvPr id="15" name="TextBox 14">
            <a:extLst>
              <a:ext uri="{FF2B5EF4-FFF2-40B4-BE49-F238E27FC236}">
                <a16:creationId xmlns:a16="http://schemas.microsoft.com/office/drawing/2014/main" id="{080F660A-9581-41D8-A97A-44D1B9BDF5FB}"/>
              </a:ext>
            </a:extLst>
          </p:cNvPr>
          <p:cNvSpPr txBox="1"/>
          <p:nvPr/>
        </p:nvSpPr>
        <p:spPr>
          <a:xfrm>
            <a:off x="76200" y="443538"/>
            <a:ext cx="9144000" cy="523220"/>
          </a:xfrm>
          <a:prstGeom prst="rect">
            <a:avLst/>
          </a:prstGeom>
          <a:noFill/>
        </p:spPr>
        <p:txBody>
          <a:bodyPr wrap="square" rtlCol="0">
            <a:spAutoFit/>
          </a:bodyPr>
          <a:lstStyle/>
          <a:p>
            <a:pPr algn="ctr"/>
            <a:r>
              <a:rPr lang="en-US" sz="2800" b="1" dirty="0">
                <a:solidFill>
                  <a:schemeClr val="bg1"/>
                </a:solidFill>
              </a:rPr>
              <a:t>Verify Information</a:t>
            </a:r>
            <a:endParaRPr lang="en-US" sz="2800" dirty="0">
              <a:solidFill>
                <a:schemeClr val="bg1"/>
              </a:solidFill>
            </a:endParaRPr>
          </a:p>
        </p:txBody>
      </p:sp>
    </p:spTree>
    <p:extLst>
      <p:ext uri="{BB962C8B-B14F-4D97-AF65-F5344CB8AC3E}">
        <p14:creationId xmlns:p14="http://schemas.microsoft.com/office/powerpoint/2010/main" val="268158022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11068</TotalTime>
  <Words>1757</Words>
  <Application>Microsoft Office PowerPoint</Application>
  <PresentationFormat>On-screen Show (4:3)</PresentationFormat>
  <Paragraphs>238</Paragraphs>
  <Slides>20</Slides>
  <Notes>15</Notes>
  <HiddenSlides>0</HiddenSlides>
  <MMClips>0</MMClips>
  <ScaleCrop>false</ScaleCrop>
  <HeadingPairs>
    <vt:vector size="6" baseType="variant">
      <vt:variant>
        <vt:lpstr>Fonts Used</vt:lpstr>
      </vt:variant>
      <vt:variant>
        <vt:i4>3</vt:i4>
      </vt:variant>
      <vt:variant>
        <vt:lpstr>Theme</vt:lpstr>
      </vt:variant>
      <vt:variant>
        <vt:i4>3</vt:i4>
      </vt:variant>
      <vt:variant>
        <vt:lpstr>Slide Titles</vt:lpstr>
      </vt:variant>
      <vt:variant>
        <vt:i4>20</vt:i4>
      </vt:variant>
    </vt:vector>
  </HeadingPairs>
  <TitlesOfParts>
    <vt:vector size="26" baseType="lpstr">
      <vt:lpstr>Arial</vt:lpstr>
      <vt:lpstr>Calibri</vt:lpstr>
      <vt:lpstr>Wingdings</vt:lpstr>
      <vt:lpstr>Office Theme</vt:lpstr>
      <vt:lpstr>1_Office Theme</vt:lpstr>
      <vt:lpstr>2_Office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Level 1 Stories That Need Improvement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Angela Marino</dc:creator>
  <cp:lastModifiedBy>Cathy Vaisvil</cp:lastModifiedBy>
  <cp:revision>564</cp:revision>
  <cp:lastPrinted>2016-06-28T21:13:55Z</cp:lastPrinted>
  <dcterms:created xsi:type="dcterms:W3CDTF">2014-02-12T19:38:30Z</dcterms:created>
  <dcterms:modified xsi:type="dcterms:W3CDTF">2022-07-11T13:53:10Z</dcterms:modified>
</cp:coreProperties>
</file>